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0" r:id="rId4"/>
  </p:sldMasterIdLst>
  <p:notesMasterIdLst>
    <p:notesMasterId r:id="rId57"/>
  </p:notesMasterIdLst>
  <p:sldIdLst>
    <p:sldId id="268" r:id="rId5"/>
    <p:sldId id="278" r:id="rId6"/>
    <p:sldId id="279" r:id="rId7"/>
    <p:sldId id="280" r:id="rId8"/>
    <p:sldId id="281" r:id="rId9"/>
    <p:sldId id="269" r:id="rId10"/>
    <p:sldId id="273" r:id="rId11"/>
    <p:sldId id="282" r:id="rId12"/>
    <p:sldId id="291" r:id="rId13"/>
    <p:sldId id="283" r:id="rId14"/>
    <p:sldId id="292" r:id="rId15"/>
    <p:sldId id="293" r:id="rId16"/>
    <p:sldId id="294" r:id="rId17"/>
    <p:sldId id="334" r:id="rId18"/>
    <p:sldId id="296" r:id="rId19"/>
    <p:sldId id="297" r:id="rId20"/>
    <p:sldId id="298" r:id="rId21"/>
    <p:sldId id="295" r:id="rId22"/>
    <p:sldId id="299" r:id="rId23"/>
    <p:sldId id="300" r:id="rId24"/>
    <p:sldId id="333" r:id="rId25"/>
    <p:sldId id="301" r:id="rId26"/>
    <p:sldId id="302" r:id="rId27"/>
    <p:sldId id="305" r:id="rId28"/>
    <p:sldId id="321" r:id="rId29"/>
    <p:sldId id="322" r:id="rId30"/>
    <p:sldId id="306" r:id="rId31"/>
    <p:sldId id="307" r:id="rId32"/>
    <p:sldId id="308" r:id="rId33"/>
    <p:sldId id="310" r:id="rId34"/>
    <p:sldId id="311" r:id="rId35"/>
    <p:sldId id="313" r:id="rId36"/>
    <p:sldId id="312" r:id="rId37"/>
    <p:sldId id="315" r:id="rId38"/>
    <p:sldId id="314" r:id="rId39"/>
    <p:sldId id="317" r:id="rId40"/>
    <p:sldId id="318" r:id="rId41"/>
    <p:sldId id="319" r:id="rId42"/>
    <p:sldId id="320" r:id="rId43"/>
    <p:sldId id="323" r:id="rId44"/>
    <p:sldId id="324" r:id="rId45"/>
    <p:sldId id="325" r:id="rId46"/>
    <p:sldId id="335" r:id="rId47"/>
    <p:sldId id="336" r:id="rId48"/>
    <p:sldId id="326" r:id="rId49"/>
    <p:sldId id="328" r:id="rId50"/>
    <p:sldId id="329" r:id="rId51"/>
    <p:sldId id="330" r:id="rId52"/>
    <p:sldId id="338" r:id="rId53"/>
    <p:sldId id="337" r:id="rId54"/>
    <p:sldId id="331" r:id="rId55"/>
    <p:sldId id="332" r:id="rId56"/>
  </p:sldIdLst>
  <p:sldSz cx="12192000" cy="6858000"/>
  <p:notesSz cx="6858000" cy="9144000"/>
  <p:embeddedFontLst>
    <p:embeddedFont>
      <p:font typeface="Arial Black" panose="020B0A04020102020204" pitchFamily="34" charset="0"/>
      <p:bold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Corbel" panose="020B0503020204020204" pitchFamily="34" charset="0"/>
      <p:regular r:id="rId63"/>
      <p:bold r:id="rId64"/>
      <p:italic r:id="rId65"/>
      <p:boldItalic r:id="rId66"/>
    </p:embeddedFont>
    <p:embeddedFont>
      <p:font typeface="Times" panose="02020603050405020304" pitchFamily="18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1A"/>
    <a:srgbClr val="E30018"/>
    <a:srgbClr val="E300D6"/>
    <a:srgbClr val="724A8D"/>
    <a:srgbClr val="40B6A6"/>
    <a:srgbClr val="EE7700"/>
    <a:srgbClr val="ED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5A7BD5-0237-4FFB-8BE7-502C4634A68A}" v="2" dt="2025-11-18T12:35:06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94B41-54F0-9B45-B183-55D52200CDC9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52BDC-68FE-1B4C-9C98-EBBDD890AB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91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Vraag om de aandacht van de leerlingen.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96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deze opdracht op pagina 4 vinden.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een klik verschijnt de opgave.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de antwoorden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16.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88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 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welke manieren kun je betalen?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Wijs leerlingen aan die hun vinger opsteken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Suggesties: 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cash, bankpasje/pinnen, creditcard, smartwatch, betaalverzoek/tikkie, IDEAL.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65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deze opdracht vinden.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17.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219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heeft er een eigen bankpasje?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Weet iemand anders je pincode?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dan het gevaar? 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912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760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digibord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Bal: € 18,95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56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digibord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Smartwatch </a:t>
            </a:r>
            <a:r>
              <a:rPr lang="nl-NL" sz="18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Fitbit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charge 6: € 124,95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90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Step: € 64,99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177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digibord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Skates: € 49,95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605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digibord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iPhone 16: € 969,00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is het laatste voorwerp.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75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 de les af met een spel. </a:t>
            </a:r>
          </a:p>
          <a:p>
            <a:endParaRPr lang="nl-NL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nieuwe vraag te laten verschijnen.</a:t>
            </a:r>
          </a:p>
          <a:p>
            <a:endParaRPr lang="nl-NL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607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 Geldtypetest spelen (</a:t>
            </a:r>
            <a:r>
              <a:rPr lang="nl-NL" sz="18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intypen op laptop of tablet) en bespreek daarna de resultaten.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i="1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was een superspaarder, rekenmaster, geldchaoot of big </a:t>
            </a:r>
            <a:r>
              <a:rPr lang="nl-NL" sz="1800" i="1" kern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spender</a:t>
            </a:r>
            <a:r>
              <a:rPr lang="nl-NL" sz="1800" i="1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(vingers opsteken)? </a:t>
            </a:r>
          </a:p>
          <a:p>
            <a:r>
              <a:rPr lang="nl-NL" sz="1800" i="1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het één beter dan het ander? </a:t>
            </a:r>
          </a:p>
          <a:p>
            <a:r>
              <a:rPr lang="nl-NL" sz="1800" i="1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Waarom?</a:t>
            </a:r>
            <a:r>
              <a:rPr lang="nl-NL" sz="1800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334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49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vraag staat op pagina 15 in het werkboek. </a:t>
            </a:r>
          </a:p>
          <a:p>
            <a:pPr algn="l"/>
            <a:endParaRPr lang="nl-NL" sz="1800" b="0" i="0" u="none" strike="noStrike" baseline="0">
              <a:latin typeface="ITCFranklinGothicStd-BkCd"/>
            </a:endParaRPr>
          </a:p>
          <a:p>
            <a:pPr algn="l"/>
            <a:r>
              <a:rPr lang="nl-NL" sz="1800" b="0" i="0" u="none" strike="noStrike" baseline="0">
                <a:latin typeface="ITCFranklinGothicStd-BkCd"/>
              </a:rPr>
              <a:t>Ineens zie je iets op internet wat je dolgraag wil hebben. Eén probleempje: je hebt het geld niet. Soms kun je het dan toch bestellen en pas later betalen. Een achteraf-betaaldienst als </a:t>
            </a:r>
            <a:r>
              <a:rPr lang="nl-NL" sz="1800" b="0" i="0" u="none" strike="noStrike" baseline="0" err="1">
                <a:latin typeface="ITCFranklinGothicStd-BkCd"/>
              </a:rPr>
              <a:t>Klarna</a:t>
            </a:r>
            <a:r>
              <a:rPr lang="nl-NL" sz="1800" b="0" i="0" u="none" strike="noStrike" baseline="0">
                <a:latin typeface="ITCFranklinGothicStd-BkCd"/>
              </a:rPr>
              <a:t>, </a:t>
            </a:r>
            <a:r>
              <a:rPr lang="nl-NL" sz="1800" b="0" i="0" u="none" strike="noStrike" baseline="0" err="1">
                <a:latin typeface="ITCFranklinGothicStd-BkCd"/>
              </a:rPr>
              <a:t>Billink</a:t>
            </a:r>
            <a:r>
              <a:rPr lang="nl-NL" sz="1800" b="0" i="0" u="none" strike="noStrike" baseline="0">
                <a:latin typeface="ITCFranklinGothicStd-BkCd"/>
              </a:rPr>
              <a:t> of </a:t>
            </a:r>
            <a:r>
              <a:rPr lang="nl-NL" sz="1800" b="0" i="0" u="none" strike="noStrike" baseline="0" err="1">
                <a:latin typeface="ITCFranklinGothicStd-BkCd"/>
              </a:rPr>
              <a:t>Riverty</a:t>
            </a:r>
            <a:r>
              <a:rPr lang="nl-NL" sz="1800" b="0" i="0" u="none" strike="noStrike" baseline="0">
                <a:latin typeface="ITCFranklinGothicStd-BkCd"/>
              </a:rPr>
              <a:t> schieten het geld voor dat je nodig</a:t>
            </a:r>
          </a:p>
          <a:p>
            <a:pPr algn="l"/>
            <a:r>
              <a:rPr lang="nl-NL" sz="1800" b="0" i="0" u="none" strike="noStrike" baseline="0">
                <a:latin typeface="ITCFranklinGothicStd-BkCd"/>
              </a:rPr>
              <a:t>hebt En jij betaalt het later weer terug aan die dienst. Praat in een groepje van drie of vier kinderen over deze stelling:</a:t>
            </a:r>
          </a:p>
          <a:p>
            <a:pPr algn="l"/>
            <a:endParaRPr lang="nl-NL" sz="1800" b="0" i="0" u="none" strike="noStrike" baseline="0">
              <a:latin typeface="ITCFranklinGothicStd-BkCd"/>
            </a:endParaRPr>
          </a:p>
          <a:p>
            <a:pPr algn="l"/>
            <a:r>
              <a:rPr lang="nl-NL" sz="1800" b="0" i="0" u="none" strike="noStrike" baseline="0">
                <a:latin typeface="ITCFranklinGothicStd-BkCd"/>
              </a:rPr>
              <a:t>Geef erna één of twee leerlingen de beurt.</a:t>
            </a:r>
          </a:p>
          <a:p>
            <a:pPr algn="l"/>
            <a:endParaRPr lang="nl-NL" sz="1800" b="0" i="0" u="none" strike="noStrike" baseline="0">
              <a:latin typeface="ITCFranklinGothicStd-BkCd"/>
            </a:endParaRPr>
          </a:p>
          <a:p>
            <a:pPr algn="l"/>
            <a:r>
              <a:rPr lang="nl-NL" sz="1800" b="0" i="0" u="none" strike="noStrike" baseline="0">
                <a:latin typeface="ITCFranklinGothicStd-MdCd"/>
              </a:rPr>
              <a:t>Vertel dat als je een achterafbetaaldienst niet op tijd terug kunt betalen, krijg je een boete en wordt de schuld die je hebt hoger.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489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16.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086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16.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421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</a:t>
            </a: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jij je weleens beïnvloeden door reclame of </a:t>
            </a:r>
            <a:r>
              <a:rPr lang="nl-NL" sz="1800" i="1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YouTubers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1800" i="1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vind je daarvan?</a:t>
            </a:r>
            <a:r>
              <a:rPr lang="nl-NL" sz="1800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Discussieer over de antwoorden.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044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kun je voorkomen dat je je laat overhalen om je geld uit te geven?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 waarin Jip dit onderwerp behandelt. Je kan bij iedere vraag die Jip aan het publiek stelt een leerling laten antwoorden.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(duur 4:56 minuten).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364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18.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347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Calibri"/>
                <a:ea typeface="Calibri" panose="020F0502020204030204" pitchFamily="34" charset="0"/>
                <a:cs typeface="Calibri"/>
              </a:rPr>
              <a:t>Vraag aan de klas:</a:t>
            </a:r>
            <a:r>
              <a:rPr lang="nl-NL" sz="180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Heb je weleens geld geleend?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Van wie dan?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En hoe ging het terugbetalen?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Wat is het risico als je geld van een ander leent?</a:t>
            </a: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Weet je dat je ook rente moet betalen als je geld leent? Wat is rente? (voorbeeld van een telefoonabonnement met een telefoon) </a:t>
            </a: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812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ik jullie nu twintig euro geef, wat doe je er dan mee?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Aantal kinderen laten antwoorden. </a:t>
            </a:r>
          </a:p>
          <a:p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er eentje zegt ‘sparen’ hierop ingaan: </a:t>
            </a:r>
          </a:p>
          <a:p>
            <a:r>
              <a:rPr lang="nl-NL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 doe je dat? Wie spaart er allemaal?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20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nieuwe vraag te laten verschijnen.</a:t>
            </a:r>
          </a:p>
          <a:p>
            <a:endParaRPr lang="nl-NL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751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21.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629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21.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255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22.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21.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10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23.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21.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290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Hoe krijg jij geld?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(vingers in de lucht)</a:t>
            </a:r>
            <a:r>
              <a:rPr lang="nl-NL" sz="2800">
                <a:effectLst/>
              </a:rPr>
              <a:t> </a:t>
            </a:r>
            <a:endParaRPr lang="nl-NL" sz="1800" i="1" kern="10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Doe je weleens klusjes? Wat voor klusjes?</a:t>
            </a:r>
            <a:r>
              <a:rPr lang="nl-NL" sz="1800" i="1" kern="120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nl-NL" sz="1800" ker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(aantal leerlingen aanwijzen)</a:t>
            </a:r>
            <a:r>
              <a:rPr lang="nl-NL" sz="2800">
                <a:effectLst/>
              </a:rPr>
              <a:t> 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kun je, naast zakgeld, nog meer aan geld komen?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154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Rens heeft ook nog wel wat ideeën om geld te verdienen. </a:t>
            </a: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zien.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(duur: 2:26 minuten).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166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bespreek je in de klas </a:t>
            </a:r>
          </a:p>
          <a:p>
            <a:endParaRPr lang="nl-NL" sz="18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Denken jullie dat rijke mensen gelukkiger zijn dan mensen die net rond kunnen komen? </a:t>
            </a: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Waarom?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787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Afnemen geldtest</a:t>
            </a:r>
          </a:p>
          <a:p>
            <a:endParaRPr lang="nl-NL" sz="18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Geef de leerlingen hier een half uur de tijd voor. Daarna kan je klassikaal door de antwoorden heenlopen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864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703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24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is de laatste vraag.</a:t>
            </a:r>
          </a:p>
          <a:p>
            <a:endParaRPr lang="nl-NL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07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080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034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667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521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8556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/>
              <a:t>   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900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srr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388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96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1524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29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Scheur een papiertje door. Geef aan dat geld maar een velletje papier is.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en vraag aan de klas: 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heeft geld toch waarde, ook al is het maar papier? </a:t>
            </a:r>
          </a:p>
          <a:p>
            <a:endParaRPr lang="nl-NL" sz="18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Praat erover door.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1298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Bedank iedereen voor zijn deelname en deel de diploma’s uit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86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zijn we eigenlijk aan geld gekomen?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zie je in dit filmpje.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(duur 2:18 minuten).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vraag aan het einde kun je weglaten.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22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 </a:t>
            </a: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je het eens met deze zin? </a:t>
            </a:r>
          </a:p>
          <a:p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wel of niet?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Discussieer hierover in de klas. Realiseer je dat de meeste leerlingen niet uit een rijk gezin komen.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1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 over </a:t>
            </a:r>
            <a:r>
              <a:rPr lang="nl-NL" sz="18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Melissima</a:t>
            </a: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uit een arm gezin komt. (duur 2:17 minuten)</a:t>
            </a:r>
          </a:p>
          <a:p>
            <a:endParaRPr lang="nl-NL"/>
          </a:p>
          <a:p>
            <a:r>
              <a:rPr lang="nl-NL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Vraag aan de leerlingen wat zij van het filmpje vinden. Ga hier een paar minuten met elkaar over in gesprek.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/>
              <a:t>Realiseer je dat de kans groot is dat leerlingen uit deze doelgroep ook uit een arm gezin komen. </a:t>
            </a:r>
          </a:p>
          <a:p>
            <a:endParaRPr lang="nl-NL" sz="1800">
              <a:effectLst/>
              <a:latin typeface="Arial" panose="020B0604020202020204" pitchFamily="34" charset="0"/>
            </a:endParaRPr>
          </a:p>
          <a:p>
            <a:r>
              <a:rPr lang="nl-NL" sz="1800">
                <a:effectLst/>
                <a:latin typeface="Arial" panose="020B0604020202020204" pitchFamily="34" charset="0"/>
              </a:rPr>
              <a:t>Omdat niet iedereen rijk kan zijn of genoeg geld heeft, is het belangrijk om de waarde van geld te kennen. Je kan het immers maar een keer uitgeven.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83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Deel de werkboeken uit en laat de kinderen bladeren naar deze opdracht op pagina 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een klik verschijnt de opgave.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de antwoorden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16.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4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64570D24-D9F3-BEAE-EDB1-E1D7380EEA29}"/>
              </a:ext>
            </a:extLst>
          </p:cNvPr>
          <p:cNvSpPr/>
          <p:nvPr userDrawn="1"/>
        </p:nvSpPr>
        <p:spPr>
          <a:xfrm>
            <a:off x="0" y="1"/>
            <a:ext cx="323850" cy="1854200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5E116B7-D570-4156-4B6D-19FDED78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8CC3870-C44F-C9CB-B264-64CBD685E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8600" y="2267083"/>
            <a:ext cx="6629400" cy="38771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tekst in te voegen.</a:t>
            </a:r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312ACAA-D6D5-8352-0042-882A81A8A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60000">
            <a:off x="561261" y="550249"/>
            <a:ext cx="8441643" cy="626701"/>
          </a:xfrm>
        </p:spPr>
        <p:txBody>
          <a:bodyPr wrap="none" lIns="108000" tIns="72000" rIns="108000">
            <a:noAutofit/>
          </a:bodyPr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l-NL"/>
              <a:t>KLIK OM KOP TE BEWERKEN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BD0FAB76-D54F-D06E-CF06-1E1949B2C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486773"/>
            <a:ext cx="6629400" cy="55841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>
                <a:latin typeface="Montserrat Black" pitchFamily="2" charset="77"/>
              </a:defRPr>
            </a:lvl2pPr>
            <a:lvl3pPr marL="914400" indent="0">
              <a:buNone/>
              <a:defRPr>
                <a:latin typeface="Montserrat Black" pitchFamily="2" charset="77"/>
              </a:defRPr>
            </a:lvl3pPr>
            <a:lvl4pPr marL="1371600" indent="0">
              <a:buNone/>
              <a:defRPr>
                <a:latin typeface="Montserrat Black" pitchFamily="2" charset="77"/>
              </a:defRPr>
            </a:lvl4pPr>
            <a:lvl5pPr marL="1828800" indent="0">
              <a:buNone/>
              <a:defRPr>
                <a:latin typeface="Montserrat Black" pitchFamily="2" charset="77"/>
              </a:defRPr>
            </a:lvl5pPr>
          </a:lstStyle>
          <a:p>
            <a:pPr lvl="0"/>
            <a:r>
              <a:rPr lang="nl-NL"/>
              <a:t>Klikken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68881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806D1A4-95BB-F3BA-6499-E6CF571CB5AB}"/>
              </a:ext>
            </a:extLst>
          </p:cNvPr>
          <p:cNvSpPr/>
          <p:nvPr userDrawn="1"/>
        </p:nvSpPr>
        <p:spPr>
          <a:xfrm>
            <a:off x="0" y="1"/>
            <a:ext cx="323850" cy="1854200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C3E5A8-78F2-ADE6-A534-2085A37A51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8CC3870-C44F-C9CB-B264-64CBD685E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5967" y="2267083"/>
            <a:ext cx="10112033" cy="38771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tekst in te voegen.</a:t>
            </a:r>
            <a:endParaRPr lang="en-US"/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BD0FAB76-D54F-D06E-CF06-1E1949B2C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967" y="1486773"/>
            <a:ext cx="10112033" cy="55841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>
                <a:latin typeface="Montserrat Black" pitchFamily="2" charset="77"/>
              </a:defRPr>
            </a:lvl2pPr>
            <a:lvl3pPr marL="914400" indent="0">
              <a:buNone/>
              <a:defRPr>
                <a:latin typeface="Montserrat Black" pitchFamily="2" charset="77"/>
              </a:defRPr>
            </a:lvl3pPr>
            <a:lvl4pPr marL="1371600" indent="0">
              <a:buNone/>
              <a:defRPr>
                <a:latin typeface="Montserrat Black" pitchFamily="2" charset="77"/>
              </a:defRPr>
            </a:lvl4pPr>
            <a:lvl5pPr marL="1828800" indent="0">
              <a:buNone/>
              <a:defRPr>
                <a:latin typeface="Montserrat Black" pitchFamily="2" charset="77"/>
              </a:defRPr>
            </a:lvl5pPr>
          </a:lstStyle>
          <a:p>
            <a:pPr lvl="0"/>
            <a:r>
              <a:rPr lang="nl-NL"/>
              <a:t>Klikken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39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064" y="1380603"/>
            <a:ext cx="7311735" cy="479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4" name="Tijdelijke aanduiding voor titel 11">
            <a:extLst>
              <a:ext uri="{FF2B5EF4-FFF2-40B4-BE49-F238E27FC236}">
                <a16:creationId xmlns:a16="http://schemas.microsoft.com/office/drawing/2014/main" id="{59AA2B76-94BA-3C00-8F45-DEC78B8D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16699" y="550249"/>
            <a:ext cx="8856693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4997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By-Onfl7uQ?feature=oembed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t8bn5zMNVw?feature=oembed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fCJgY8mv7A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bvtmIKnUoM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5C769D-DA25-3F15-74D3-D7B145F8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986">
            <a:off x="7324230" y="1502009"/>
            <a:ext cx="3125461" cy="4440056"/>
          </a:xfrm>
          <a:prstGeom prst="rect">
            <a:avLst/>
          </a:prstGeom>
          <a:effectLst>
            <a:outerShdw blurRad="171189" dist="137217" dir="2700000" sx="99084" sy="99084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E31198-0E14-2C27-748A-547D4B7A5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23" y="0"/>
            <a:ext cx="8159851" cy="7444075"/>
          </a:xfrm>
          <a:prstGeom prst="rect">
            <a:avLst/>
          </a:prstGeom>
          <a:effectLst>
            <a:outerShdw blurRad="373457" dir="2700000" sx="103000" sy="103000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9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E293692-61CF-9162-2ABD-61D7D73AD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0" y="1528506"/>
            <a:ext cx="10112033" cy="38771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nl-NL" sz="200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346F42-787B-A1C6-0CFC-BB714EA6F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MUNTEN EN BRIEFJES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01F34B-8518-DCE8-3158-4129E5B6FF85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persoon, Menselijk gezicht, glimlach, plaid&#10;&#10;Automatisch gegenereerde beschrijving">
            <a:extLst>
              <a:ext uri="{FF2B5EF4-FFF2-40B4-BE49-F238E27FC236}">
                <a16:creationId xmlns:a16="http://schemas.microsoft.com/office/drawing/2014/main" id="{49ABA5A7-AD58-C58B-72CB-FDE0359CC8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19" y="1229024"/>
            <a:ext cx="4189006" cy="562897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3F1CA74-D24C-0066-1B6C-41A72CC92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191692"/>
            <a:ext cx="8170046" cy="2394152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21D2148A-AF0B-C398-EB64-72FEE19017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C4E4041C-08FF-A16B-2F03-DE96C75572FF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4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DDEBCDE-65F6-002E-9840-86662B3C86E4}"/>
              </a:ext>
            </a:extLst>
          </p:cNvPr>
          <p:cNvSpPr txBox="1"/>
          <p:nvPr/>
        </p:nvSpPr>
        <p:spPr>
          <a:xfrm>
            <a:off x="5233481" y="2504266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6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8614EA-4A15-F95C-5682-4DA20DE9FB28}"/>
              </a:ext>
            </a:extLst>
          </p:cNvPr>
          <p:cNvSpPr txBox="1"/>
          <p:nvPr/>
        </p:nvSpPr>
        <p:spPr>
          <a:xfrm>
            <a:off x="9533106" y="2504266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11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69C8B74-5F0C-993F-D989-C74D0B221067}"/>
              </a:ext>
            </a:extLst>
          </p:cNvPr>
          <p:cNvSpPr txBox="1"/>
          <p:nvPr/>
        </p:nvSpPr>
        <p:spPr>
          <a:xfrm>
            <a:off x="5239965" y="3652130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09EDBC9-C69A-0EE2-2880-6BE132CDB447}"/>
              </a:ext>
            </a:extLst>
          </p:cNvPr>
          <p:cNvSpPr txBox="1"/>
          <p:nvPr/>
        </p:nvSpPr>
        <p:spPr>
          <a:xfrm>
            <a:off x="9526620" y="3652130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1</a:t>
            </a:r>
          </a:p>
        </p:txBody>
      </p:sp>
      <p:sp>
        <p:nvSpPr>
          <p:cNvPr id="3" name="Ondertitel 1">
            <a:extLst>
              <a:ext uri="{FF2B5EF4-FFF2-40B4-BE49-F238E27FC236}">
                <a16:creationId xmlns:a16="http://schemas.microsoft.com/office/drawing/2014/main" id="{17B9C984-A556-86D3-BFB8-C10A5C45918A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3850114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/>
              <a:t>Mike heeft € 65,95 cash geld. </a:t>
            </a:r>
          </a:p>
          <a:p>
            <a:pPr>
              <a:lnSpc>
                <a:spcPct val="100000"/>
              </a:lnSpc>
            </a:pPr>
            <a:r>
              <a:rPr lang="nl-NL" sz="2400"/>
              <a:t>Hoe zou de inhoud van zijn </a:t>
            </a:r>
            <a:br>
              <a:rPr lang="nl-NL" sz="2400"/>
            </a:br>
            <a:r>
              <a:rPr lang="nl-NL" sz="2400"/>
              <a:t>portemonnee eruit kunnen zien?</a:t>
            </a:r>
          </a:p>
          <a:p>
            <a:pPr>
              <a:lnSpc>
                <a:spcPct val="100000"/>
              </a:lnSpc>
            </a:pPr>
            <a:endParaRPr lang="nl-NL" sz="240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226CA5F-30AE-1334-A64F-197BD2E5611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40B6A6"/>
                </a:solidFill>
              </a:rPr>
              <a:t>GELD TELLEN</a:t>
            </a:r>
          </a:p>
        </p:txBody>
      </p:sp>
      <p:sp>
        <p:nvSpPr>
          <p:cNvPr id="7" name="Rechthoek met diagonaal twee afgeronde hoeken 6">
            <a:extLst>
              <a:ext uri="{FF2B5EF4-FFF2-40B4-BE49-F238E27FC236}">
                <a16:creationId xmlns:a16="http://schemas.microsoft.com/office/drawing/2014/main" id="{AF2B8863-3511-1761-A565-B19AAFCDDC8C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28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tekst, kleding, overdekt&#10;&#10;Automatisch gegenereerde beschrijving">
            <a:extLst>
              <a:ext uri="{FF2B5EF4-FFF2-40B4-BE49-F238E27FC236}">
                <a16:creationId xmlns:a16="http://schemas.microsoft.com/office/drawing/2014/main" id="{EC3F2C1D-CB17-6A7E-CD6D-B91DB7CF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646117B-2632-BEDC-12CF-62A2ADBBC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5089712-2F4C-DA8B-7172-1D2595F92A2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FBCE9EEA-B377-4C3E-68BA-46FA4E9BD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907D9C-4844-9C59-3BED-572AF635882C}"/>
              </a:ext>
            </a:extLst>
          </p:cNvPr>
          <p:cNvSpPr txBox="1">
            <a:spLocks/>
          </p:cNvSpPr>
          <p:nvPr/>
        </p:nvSpPr>
        <p:spPr>
          <a:xfrm>
            <a:off x="554399" y="1450800"/>
            <a:ext cx="4838868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HOE KUN JE BETALEN?</a:t>
            </a:r>
          </a:p>
        </p:txBody>
      </p:sp>
    </p:spTree>
    <p:extLst>
      <p:ext uri="{BB962C8B-B14F-4D97-AF65-F5344CB8AC3E}">
        <p14:creationId xmlns:p14="http://schemas.microsoft.com/office/powerpoint/2010/main" val="369579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DF48285-60D1-D994-1C28-7E5FF20B3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BEKIJK JE BANKREKENING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A2A861-30F9-A1D1-ED4D-C342616712F3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6F50CAD-1270-CEA5-6B8F-9601693DDC1F}"/>
              </a:ext>
            </a:extLst>
          </p:cNvPr>
          <p:cNvSpPr/>
          <p:nvPr/>
        </p:nvSpPr>
        <p:spPr>
          <a:xfrm>
            <a:off x="2205353" y="3745449"/>
            <a:ext cx="3890647" cy="1007745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E42F0C8-F9AF-2DB8-626F-8A2455DD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51" y="2296433"/>
            <a:ext cx="5169695" cy="4600345"/>
          </a:xfrm>
          <a:prstGeom prst="rect">
            <a:avLst/>
          </a:prstGeom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id="{C523F067-1B20-C7B3-7AD4-5579FDD24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88DA1B2F-E1C8-5E4A-5C0F-FCDBD7403B77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6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7B8FF27-B7C2-82E7-AC38-5428A04D5A1C}"/>
              </a:ext>
            </a:extLst>
          </p:cNvPr>
          <p:cNvSpPr txBox="1"/>
          <p:nvPr/>
        </p:nvSpPr>
        <p:spPr>
          <a:xfrm>
            <a:off x="2560702" y="3926155"/>
            <a:ext cx="315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69,95</a:t>
            </a:r>
          </a:p>
        </p:txBody>
      </p:sp>
      <p:sp>
        <p:nvSpPr>
          <p:cNvPr id="2" name="Rechthoek met diagonaal twee afgeronde hoeken 1">
            <a:extLst>
              <a:ext uri="{FF2B5EF4-FFF2-40B4-BE49-F238E27FC236}">
                <a16:creationId xmlns:a16="http://schemas.microsoft.com/office/drawing/2014/main" id="{2110B511-E2B6-D7C0-B338-81D826AFB530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" name="Ondertitel 1">
            <a:extLst>
              <a:ext uri="{FF2B5EF4-FFF2-40B4-BE49-F238E27FC236}">
                <a16:creationId xmlns:a16="http://schemas.microsoft.com/office/drawing/2014/main" id="{C784B686-B5DC-4870-16E7-086095499AFF}"/>
              </a:ext>
            </a:extLst>
          </p:cNvPr>
          <p:cNvSpPr txBox="1">
            <a:spLocks/>
          </p:cNvSpPr>
          <p:nvPr/>
        </p:nvSpPr>
        <p:spPr>
          <a:xfrm>
            <a:off x="959369" y="2406644"/>
            <a:ext cx="5361219" cy="228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Hoeveel geld staat er op deze bankrekening? </a:t>
            </a:r>
            <a:br>
              <a:rPr lang="nl-NL"/>
            </a:br>
            <a:r>
              <a:rPr lang="nl-NL"/>
              <a:t>Bekijk dit overzicht en vul het bedrag in.</a:t>
            </a:r>
          </a:p>
          <a:p>
            <a:endParaRPr lang="nl-NL"/>
          </a:p>
          <a:p>
            <a:r>
              <a:rPr lang="nl-NL"/>
              <a:t>Saldo: €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2DEFF9-71DC-042F-BC78-44958E0C8E6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724A8D"/>
                </a:solidFill>
              </a:rPr>
              <a:t>HOEVEEL HEB JE?</a:t>
            </a:r>
          </a:p>
        </p:txBody>
      </p:sp>
    </p:spTree>
    <p:extLst>
      <p:ext uri="{BB962C8B-B14F-4D97-AF65-F5344CB8AC3E}">
        <p14:creationId xmlns:p14="http://schemas.microsoft.com/office/powerpoint/2010/main" val="16241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5B9EDA3-DEA7-826E-EF60-9B9B5E0D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212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3BDF98-C3DF-86E2-12F5-CF06F6CE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71A84EF-D03B-7D56-A511-A7AFC5C32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E43C4B-68A0-4569-0518-2128B10B66A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4A4E2EC-D49B-DDDE-05A6-6E067733B1A1}"/>
              </a:ext>
            </a:extLst>
          </p:cNvPr>
          <p:cNvSpPr txBox="1">
            <a:spLocks/>
          </p:cNvSpPr>
          <p:nvPr/>
        </p:nvSpPr>
        <p:spPr>
          <a:xfrm>
            <a:off x="554400" y="1450800"/>
            <a:ext cx="4094755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PASSEN EN PINNEN</a:t>
            </a:r>
          </a:p>
        </p:txBody>
      </p:sp>
    </p:spTree>
    <p:extLst>
      <p:ext uri="{BB962C8B-B14F-4D97-AF65-F5344CB8AC3E}">
        <p14:creationId xmlns:p14="http://schemas.microsoft.com/office/powerpoint/2010/main" val="106064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5A2A861-30F9-A1D1-ED4D-C342616712F3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C523F067-1B20-C7B3-7AD4-5579FDD24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C810BC26-A0F5-74CC-2688-AE64CB959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DE RISICO’S VAN BANKIEREN</a:t>
            </a:r>
          </a:p>
        </p:txBody>
      </p:sp>
      <p:sp>
        <p:nvSpPr>
          <p:cNvPr id="7" name="Ondertitel 1">
            <a:extLst>
              <a:ext uri="{FF2B5EF4-FFF2-40B4-BE49-F238E27FC236}">
                <a16:creationId xmlns:a16="http://schemas.microsoft.com/office/drawing/2014/main" id="{76F5281B-6177-A918-C7F8-5346BAF0A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Heb je het een beetje op een rij? </a:t>
            </a:r>
            <a:br>
              <a:rPr lang="nl-NL" sz="2000"/>
            </a:br>
            <a:r>
              <a:rPr lang="nl-NL" sz="2000"/>
              <a:t>Trek een lijn van de woorden naar de zinnen.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8C3CE2C9-8F2A-249F-5FA8-E85DC37B043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WAT = WAT?</a:t>
            </a:r>
          </a:p>
        </p:txBody>
      </p:sp>
      <p:sp>
        <p:nvSpPr>
          <p:cNvPr id="9" name="Rechthoek met diagonaal twee afgeronde hoeken 8">
            <a:extLst>
              <a:ext uri="{FF2B5EF4-FFF2-40B4-BE49-F238E27FC236}">
                <a16:creationId xmlns:a16="http://schemas.microsoft.com/office/drawing/2014/main" id="{6D2D2FF2-DB6C-B6EB-1D1E-1CEA51E7608A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865C84-B64E-9561-EFF2-40C158072C03}"/>
              </a:ext>
            </a:extLst>
          </p:cNvPr>
          <p:cNvSpPr txBox="1"/>
          <p:nvPr/>
        </p:nvSpPr>
        <p:spPr>
          <a:xfrm>
            <a:off x="7532444" y="2535355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1600"/>
              <a:t>Iemand rommelt zo met een betaalautomaat dat er geen geld uitkomt.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8083E7F-814A-DF9B-7A7A-247848CFB5EB}"/>
              </a:ext>
            </a:extLst>
          </p:cNvPr>
          <p:cNvSpPr txBox="1"/>
          <p:nvPr/>
        </p:nvSpPr>
        <p:spPr>
          <a:xfrm>
            <a:off x="7532444" y="3243083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Via een telefoontje probeert iemand achter persoonlijke gegevens te komen.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C2941E1-0DE9-1491-0D8D-75C19A9FFDAD}"/>
              </a:ext>
            </a:extLst>
          </p:cNvPr>
          <p:cNvSpPr txBox="1"/>
          <p:nvPr/>
        </p:nvSpPr>
        <p:spPr>
          <a:xfrm>
            <a:off x="7532444" y="3950811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Iemand wil je bankrekening gebruiken om zwart geld op te zetten.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CF961D8-EBC2-1B65-6633-6F4B90AAA539}"/>
              </a:ext>
            </a:extLst>
          </p:cNvPr>
          <p:cNvSpPr txBox="1"/>
          <p:nvPr/>
        </p:nvSpPr>
        <p:spPr>
          <a:xfrm>
            <a:off x="7532444" y="4658539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Door te rommelen met een betaalautomaat komt iemand achter je bankgegevens.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058532-6A66-3696-1163-42E8A1842FE4}"/>
              </a:ext>
            </a:extLst>
          </p:cNvPr>
          <p:cNvSpPr txBox="1"/>
          <p:nvPr/>
        </p:nvSpPr>
        <p:spPr>
          <a:xfrm>
            <a:off x="7532444" y="5366267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Iemand probeert over je schouder mee te kijken om je pincode te ontdekken.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F7879E-58E4-89DE-27FA-46754E476393}"/>
              </a:ext>
            </a:extLst>
          </p:cNvPr>
          <p:cNvSpPr txBox="1"/>
          <p:nvPr/>
        </p:nvSpPr>
        <p:spPr>
          <a:xfrm>
            <a:off x="7532444" y="6073997"/>
            <a:ext cx="40531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Via een </a:t>
            </a:r>
            <a:r>
              <a:rPr lang="nl-NL" sz="1600" err="1"/>
              <a:t>nepmail</a:t>
            </a:r>
            <a:r>
              <a:rPr lang="nl-NL" sz="1600"/>
              <a:t> probeert iemand achter persoonlijke gegevens te komen.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C312FE0-9A75-80CE-ECAC-97ED2F93A2F6}"/>
              </a:ext>
            </a:extLst>
          </p:cNvPr>
          <p:cNvSpPr txBox="1"/>
          <p:nvPr/>
        </p:nvSpPr>
        <p:spPr>
          <a:xfrm>
            <a:off x="1072527" y="3324643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err="1"/>
              <a:t>Shouldering</a:t>
            </a:r>
            <a:endParaRPr lang="nl-NL" sz="160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9C42AF6-B888-AEED-2D54-C1FEDB996F1F}"/>
              </a:ext>
            </a:extLst>
          </p:cNvPr>
          <p:cNvSpPr txBox="1"/>
          <p:nvPr/>
        </p:nvSpPr>
        <p:spPr>
          <a:xfrm>
            <a:off x="1072527" y="3851076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err="1"/>
              <a:t>Phishing</a:t>
            </a:r>
            <a:endParaRPr lang="nl-NL" sz="160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A6FE74C-44F6-9B4A-6896-1762C22D8157}"/>
              </a:ext>
            </a:extLst>
          </p:cNvPr>
          <p:cNvSpPr txBox="1"/>
          <p:nvPr/>
        </p:nvSpPr>
        <p:spPr>
          <a:xfrm>
            <a:off x="1072527" y="4377509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 err="1"/>
              <a:t>Spoofing</a:t>
            </a:r>
            <a:endParaRPr lang="nl-NL" sz="160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E9A3C70-1B9B-0AA1-4FFE-85C63B296C81}"/>
              </a:ext>
            </a:extLst>
          </p:cNvPr>
          <p:cNvSpPr txBox="1"/>
          <p:nvPr/>
        </p:nvSpPr>
        <p:spPr>
          <a:xfrm>
            <a:off x="1072527" y="4903942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Skimming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A352096-5A10-9395-2EC7-C49E98661321}"/>
              </a:ext>
            </a:extLst>
          </p:cNvPr>
          <p:cNvSpPr txBox="1"/>
          <p:nvPr/>
        </p:nvSpPr>
        <p:spPr>
          <a:xfrm>
            <a:off x="1072527" y="5430375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Cash trapping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7A18D01-1D8B-AF8B-446A-E3215D5BC2EF}"/>
              </a:ext>
            </a:extLst>
          </p:cNvPr>
          <p:cNvSpPr txBox="1"/>
          <p:nvPr/>
        </p:nvSpPr>
        <p:spPr>
          <a:xfrm>
            <a:off x="1072527" y="5956810"/>
            <a:ext cx="141828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Money </a:t>
            </a:r>
            <a:r>
              <a:rPr lang="nl-NL" sz="1600" err="1"/>
              <a:t>muling</a:t>
            </a:r>
            <a:endParaRPr lang="nl-NL" sz="160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BA69CF35-E0E3-6AF1-C597-F57528D67BEF}"/>
              </a:ext>
            </a:extLst>
          </p:cNvPr>
          <p:cNvSpPr/>
          <p:nvPr/>
        </p:nvSpPr>
        <p:spPr>
          <a:xfrm>
            <a:off x="7346090" y="2780513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395A8FE2-80AC-CEE1-0171-22ECCAB606EF}"/>
              </a:ext>
            </a:extLst>
          </p:cNvPr>
          <p:cNvSpPr/>
          <p:nvPr/>
        </p:nvSpPr>
        <p:spPr>
          <a:xfrm>
            <a:off x="7346090" y="3496829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3F06C4C9-3920-1DE1-F1CF-88A4EE828F21}"/>
              </a:ext>
            </a:extLst>
          </p:cNvPr>
          <p:cNvSpPr/>
          <p:nvPr/>
        </p:nvSpPr>
        <p:spPr>
          <a:xfrm>
            <a:off x="7346090" y="4213145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C37491C2-B282-B095-E493-0ECC8AF2A7E9}"/>
              </a:ext>
            </a:extLst>
          </p:cNvPr>
          <p:cNvSpPr/>
          <p:nvPr/>
        </p:nvSpPr>
        <p:spPr>
          <a:xfrm>
            <a:off x="7346090" y="4929461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4FE22BE3-B9D9-AA93-3727-67D8C07AE84F}"/>
              </a:ext>
            </a:extLst>
          </p:cNvPr>
          <p:cNvSpPr/>
          <p:nvPr/>
        </p:nvSpPr>
        <p:spPr>
          <a:xfrm>
            <a:off x="7346090" y="5645777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2329286C-38AD-84A1-7E86-E5A74F630AE4}"/>
              </a:ext>
            </a:extLst>
          </p:cNvPr>
          <p:cNvSpPr/>
          <p:nvPr/>
        </p:nvSpPr>
        <p:spPr>
          <a:xfrm>
            <a:off x="7346090" y="6362092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13F9C3B0-D9AB-355A-A761-F5D5FBE289D0}"/>
              </a:ext>
            </a:extLst>
          </p:cNvPr>
          <p:cNvSpPr/>
          <p:nvPr/>
        </p:nvSpPr>
        <p:spPr>
          <a:xfrm>
            <a:off x="2594873" y="3459539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96C12AC0-DBAC-DF67-D672-A41FB4EC4B46}"/>
              </a:ext>
            </a:extLst>
          </p:cNvPr>
          <p:cNvSpPr/>
          <p:nvPr/>
        </p:nvSpPr>
        <p:spPr>
          <a:xfrm>
            <a:off x="2594873" y="3981110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ECE05861-AE7A-D704-1813-26893CBD7A6B}"/>
              </a:ext>
            </a:extLst>
          </p:cNvPr>
          <p:cNvSpPr/>
          <p:nvPr/>
        </p:nvSpPr>
        <p:spPr>
          <a:xfrm>
            <a:off x="2594873" y="4509283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3F420877-D2C2-19D5-04EF-BCEEE46CC699}"/>
              </a:ext>
            </a:extLst>
          </p:cNvPr>
          <p:cNvSpPr/>
          <p:nvPr/>
        </p:nvSpPr>
        <p:spPr>
          <a:xfrm>
            <a:off x="2594873" y="5017650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B6B1AD2A-05ED-E370-FB14-FC6AA1009312}"/>
              </a:ext>
            </a:extLst>
          </p:cNvPr>
          <p:cNvSpPr/>
          <p:nvPr/>
        </p:nvSpPr>
        <p:spPr>
          <a:xfrm>
            <a:off x="2594873" y="5552426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C3CACFCD-3E7D-EF2F-9490-244CE3CCF75B}"/>
              </a:ext>
            </a:extLst>
          </p:cNvPr>
          <p:cNvSpPr/>
          <p:nvPr/>
        </p:nvSpPr>
        <p:spPr>
          <a:xfrm>
            <a:off x="2594873" y="6073997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F6312C70-D17F-6762-ACDA-02A6FF3B6038}"/>
              </a:ext>
            </a:extLst>
          </p:cNvPr>
          <p:cNvCxnSpPr>
            <a:cxnSpLocks/>
          </p:cNvCxnSpPr>
          <p:nvPr/>
        </p:nvCxnSpPr>
        <p:spPr>
          <a:xfrm>
            <a:off x="2639814" y="3510672"/>
            <a:ext cx="4726174" cy="215817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63A8F0BD-58CE-A41E-5C89-A8114C771FB1}"/>
              </a:ext>
            </a:extLst>
          </p:cNvPr>
          <p:cNvCxnSpPr>
            <a:cxnSpLocks/>
          </p:cNvCxnSpPr>
          <p:nvPr/>
        </p:nvCxnSpPr>
        <p:spPr>
          <a:xfrm>
            <a:off x="2639814" y="4029287"/>
            <a:ext cx="4726174" cy="235587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B6DBB7D0-1343-5332-65A9-97EA013FA075}"/>
              </a:ext>
            </a:extLst>
          </p:cNvPr>
          <p:cNvCxnSpPr>
            <a:cxnSpLocks/>
          </p:cNvCxnSpPr>
          <p:nvPr/>
        </p:nvCxnSpPr>
        <p:spPr>
          <a:xfrm flipV="1">
            <a:off x="2649339" y="3535420"/>
            <a:ext cx="4715801" cy="100899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F9A9F97B-CBA5-59A5-BD89-2B0194674345}"/>
              </a:ext>
            </a:extLst>
          </p:cNvPr>
          <p:cNvCxnSpPr>
            <a:cxnSpLocks/>
          </p:cNvCxnSpPr>
          <p:nvPr/>
        </p:nvCxnSpPr>
        <p:spPr>
          <a:xfrm flipV="1">
            <a:off x="2649339" y="4964877"/>
            <a:ext cx="4715801" cy="89779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AB40FD87-026A-93BE-369C-6F55B0D1BE10}"/>
              </a:ext>
            </a:extLst>
          </p:cNvPr>
          <p:cNvCxnSpPr>
            <a:cxnSpLocks/>
          </p:cNvCxnSpPr>
          <p:nvPr/>
        </p:nvCxnSpPr>
        <p:spPr>
          <a:xfrm flipV="1">
            <a:off x="2639814" y="2831447"/>
            <a:ext cx="4726174" cy="274958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A268B1ED-6B1C-821B-8507-58DC5B43D6AF}"/>
              </a:ext>
            </a:extLst>
          </p:cNvPr>
          <p:cNvCxnSpPr>
            <a:cxnSpLocks/>
          </p:cNvCxnSpPr>
          <p:nvPr/>
        </p:nvCxnSpPr>
        <p:spPr>
          <a:xfrm flipV="1">
            <a:off x="2630289" y="4245743"/>
            <a:ext cx="4726174" cy="187842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el 2">
            <a:extLst>
              <a:ext uri="{FF2B5EF4-FFF2-40B4-BE49-F238E27FC236}">
                <a16:creationId xmlns:a16="http://schemas.microsoft.com/office/drawing/2014/main" id="{A6CB55F1-F05D-1DFE-DDD5-07EDC513DF33}"/>
              </a:ext>
            </a:extLst>
          </p:cNvPr>
          <p:cNvSpPr txBox="1">
            <a:spLocks/>
          </p:cNvSpPr>
          <p:nvPr/>
        </p:nvSpPr>
        <p:spPr>
          <a:xfrm>
            <a:off x="401901" y="6432924"/>
            <a:ext cx="3429403" cy="306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9</a:t>
            </a:r>
          </a:p>
        </p:txBody>
      </p:sp>
    </p:spTree>
    <p:extLst>
      <p:ext uri="{BB962C8B-B14F-4D97-AF65-F5344CB8AC3E}">
        <p14:creationId xmlns:p14="http://schemas.microsoft.com/office/powerpoint/2010/main" val="5555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7A7606E-519D-1E4A-EF30-4118C7ED2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783" y="1765979"/>
            <a:ext cx="7772400" cy="51816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/>
              <a:t>€ 18,95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0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6B552CD-2AEE-D4F6-5021-A2283C957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84" y="1563848"/>
            <a:ext cx="5294152" cy="529415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5098" y="2968708"/>
            <a:ext cx="2449378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/>
              <a:t>€ 124,95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2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8AA79DE-ACD8-5CA7-C83C-DA5761E63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8"/>
          <a:stretch/>
        </p:blipFill>
        <p:spPr>
          <a:xfrm>
            <a:off x="1958650" y="1143172"/>
            <a:ext cx="7772400" cy="58272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6377" y="2980469"/>
            <a:ext cx="2339992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/>
              <a:t>€ 99,00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KOST DIT?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E626324-FF1A-7866-722D-307DC855F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235" y="2045186"/>
            <a:ext cx="6152903" cy="4201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/>
              <a:t>€ 49,95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4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781C44E-F843-27E1-AD70-136521F3C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511" y="1614881"/>
            <a:ext cx="4336978" cy="524311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6518" y="2981762"/>
            <a:ext cx="2327966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/>
              <a:t>€ 969,00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4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Veel geld hebben, maar weinig vrienden.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Weinig geld hebben, maar veel vrienden.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B5797B9-F9E9-BAF6-F795-69A95D476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66014D-6477-D83D-8F61-82DEBDDE6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pic>
        <p:nvPicPr>
          <p:cNvPr id="2" name="Afbeelding 1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B5231808-823A-17C4-039D-A50723656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3D45CF8C-9920-8D85-F18D-32579BF18DD8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STAAN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7020CEBF-C561-7B49-6873-492A343DA156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GA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D22CCF26-3E85-2095-9682-D7064F0294D3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ZITTEN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B6B62E2-222D-CFAF-F411-9C445C04C64A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33249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98ADCA8B-0DF8-8F61-1D5E-E15DE3534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99" y="2523800"/>
            <a:ext cx="6849533" cy="4173334"/>
          </a:xfrm>
          <a:prstGeom prst="rect">
            <a:avLst/>
          </a:prstGeom>
        </p:spPr>
      </p:pic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4EB41820-9D86-0C64-5720-4572D6520D03}"/>
              </a:ext>
            </a:extLst>
          </p:cNvPr>
          <p:cNvSpPr/>
          <p:nvPr/>
        </p:nvSpPr>
        <p:spPr>
          <a:xfrm>
            <a:off x="2046913" y="1778466"/>
            <a:ext cx="8229600" cy="61239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C581CB-A210-CF70-74E2-71D09C460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028" y="2948875"/>
            <a:ext cx="6274616" cy="3306249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6EE29A19-E009-9DA2-D2C0-C0306541E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D5E30E-076E-4195-E876-2CE7C8A9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413" y="2268423"/>
            <a:ext cx="803654" cy="803654"/>
          </a:xfrm>
          <a:prstGeom prst="rect">
            <a:avLst/>
          </a:prstGeom>
          <a:effectLst>
            <a:outerShdw blurRad="127058" dist="50800" dir="5400000" algn="ctr" rotWithShape="0">
              <a:srgbClr val="000000">
                <a:alpha val="99770"/>
              </a:srgb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4E9F6EE-E0B4-BFBD-EFC7-5B34DC22C8C2}"/>
              </a:ext>
            </a:extLst>
          </p:cNvPr>
          <p:cNvSpPr txBox="1"/>
          <p:nvPr/>
        </p:nvSpPr>
        <p:spPr>
          <a:xfrm>
            <a:off x="2168553" y="1823054"/>
            <a:ext cx="798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www.nibud.nl/tools/geldtypetest</a:t>
            </a:r>
          </a:p>
        </p:txBody>
      </p:sp>
      <p:pic>
        <p:nvPicPr>
          <p:cNvPr id="21" name="Afbeelding 20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21C8F71F-2CBC-CBE4-9A17-69FD79381C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232" y="1910144"/>
            <a:ext cx="358279" cy="358279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BB3E6E44-33D9-4807-174A-6D8D2F92D20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7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2C27B32-FA55-37A6-1B44-5432ABAB1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486" y="1250566"/>
            <a:ext cx="7558748" cy="4786235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WELKE KOOP JIJ?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D80BD63-8863-3770-727D-41EC4311CA77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D6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662C10-4C5C-CA7F-89E6-78A4E52296D2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ED6C92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13</a:t>
            </a:r>
          </a:p>
        </p:txBody>
      </p:sp>
    </p:spTree>
    <p:extLst>
      <p:ext uri="{BB962C8B-B14F-4D97-AF65-F5344CB8AC3E}">
        <p14:creationId xmlns:p14="http://schemas.microsoft.com/office/powerpoint/2010/main" val="38035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HET GELD KOMT LATER WEL…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D80BD63-8863-3770-727D-41EC4311CA77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FF71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381EF-CC9E-5E9F-22F5-FE119E1F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171" y="83077"/>
            <a:ext cx="3522979" cy="1971513"/>
          </a:xfrm>
          <a:prstGeom prst="rect">
            <a:avLst/>
          </a:prstGeom>
        </p:spPr>
      </p:pic>
      <p:sp>
        <p:nvSpPr>
          <p:cNvPr id="14" name="Ondertitel 5">
            <a:extLst>
              <a:ext uri="{FF2B5EF4-FFF2-40B4-BE49-F238E27FC236}">
                <a16:creationId xmlns:a16="http://schemas.microsoft.com/office/drawing/2014/main" id="{5B0D5882-B1EE-1756-61A5-A695BCA9E1A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0613" y="2281392"/>
            <a:ext cx="9997045" cy="3507774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711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>
                <a:solidFill>
                  <a:srgbClr val="FF711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ACHTERAF BETALEN IS HARTSTIKKE HANDIG!</a:t>
            </a:r>
          </a:p>
        </p:txBody>
      </p:sp>
    </p:spTree>
    <p:extLst>
      <p:ext uri="{BB962C8B-B14F-4D97-AF65-F5344CB8AC3E}">
        <p14:creationId xmlns:p14="http://schemas.microsoft.com/office/powerpoint/2010/main" val="21793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PRIJSVERSCHILLEN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16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8A7B51F-1C82-5DDE-80F2-3784976E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87" y="1812616"/>
            <a:ext cx="5225497" cy="433166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EEA5E812-7BD6-2207-E7EE-3D8703F9122F}"/>
              </a:ext>
            </a:extLst>
          </p:cNvPr>
          <p:cNvCxnSpPr/>
          <p:nvPr/>
        </p:nvCxnSpPr>
        <p:spPr>
          <a:xfrm flipH="1">
            <a:off x="7549869" y="3819441"/>
            <a:ext cx="1626499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7FB2BD1-E6C5-B0A2-DEA8-401C889DBBCF}"/>
              </a:ext>
            </a:extLst>
          </p:cNvPr>
          <p:cNvCxnSpPr>
            <a:cxnSpLocks/>
          </p:cNvCxnSpPr>
          <p:nvPr/>
        </p:nvCxnSpPr>
        <p:spPr>
          <a:xfrm>
            <a:off x="7549869" y="3819441"/>
            <a:ext cx="1626499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CB564F22-0D95-D8DB-1364-B8393B664E4D}"/>
              </a:ext>
            </a:extLst>
          </p:cNvPr>
          <p:cNvCxnSpPr>
            <a:cxnSpLocks/>
          </p:cNvCxnSpPr>
          <p:nvPr/>
        </p:nvCxnSpPr>
        <p:spPr>
          <a:xfrm>
            <a:off x="10859511" y="3819441"/>
            <a:ext cx="0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Ondertitel 1">
            <a:extLst>
              <a:ext uri="{FF2B5EF4-FFF2-40B4-BE49-F238E27FC236}">
                <a16:creationId xmlns:a16="http://schemas.microsoft.com/office/drawing/2014/main" id="{1739E9F0-F1B9-1525-C18C-088FA6F04974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4703856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/>
              <a:t>Kijk maar eens naar deze shirtjes. </a:t>
            </a:r>
            <a:br>
              <a:rPr lang="nl-NL" sz="2000"/>
            </a:br>
            <a:r>
              <a:rPr lang="nl-NL" sz="2000"/>
              <a:t>Wat moeten die ongeveer kosten?</a:t>
            </a:r>
          </a:p>
          <a:p>
            <a:pPr>
              <a:lnSpc>
                <a:spcPct val="100000"/>
              </a:lnSpc>
            </a:pPr>
            <a:r>
              <a:rPr lang="nl-NL" sz="2000"/>
              <a:t>Trek een streep van het shirt naar het prijskaartje.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470B8EBD-9205-E9FE-8B30-C7B23D9C800E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E30018"/>
                </a:solidFill>
              </a:rPr>
              <a:t>EEN SHIRTJE SCOREN</a:t>
            </a:r>
          </a:p>
        </p:txBody>
      </p:sp>
      <p:sp>
        <p:nvSpPr>
          <p:cNvPr id="28" name="Rechthoek met diagonaal twee afgeronde hoeken 27">
            <a:extLst>
              <a:ext uri="{FF2B5EF4-FFF2-40B4-BE49-F238E27FC236}">
                <a16:creationId xmlns:a16="http://schemas.microsoft.com/office/drawing/2014/main" id="{4ECE19D9-A110-A6CB-AC4B-B2308B22558D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E30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43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DUUR OF NIET?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16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4"/>
            <a:ext cx="6590497" cy="660798"/>
          </a:xfrm>
        </p:spPr>
        <p:txBody>
          <a:bodyPr>
            <a:normAutofit/>
          </a:bodyPr>
          <a:lstStyle/>
          <a:p>
            <a:r>
              <a:rPr lang="nl-NL" sz="2000"/>
              <a:t>In deze twee flessen zit evenveel cola. Toch is de ene fles duurder dan de andere. Kruis aan hoe dat kan.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E30018"/>
                </a:solidFill>
              </a:rPr>
              <a:t>PROOST!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E30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7D813BB-4730-6E1F-A06E-6153C815FC3F}"/>
              </a:ext>
            </a:extLst>
          </p:cNvPr>
          <p:cNvSpPr/>
          <p:nvPr/>
        </p:nvSpPr>
        <p:spPr>
          <a:xfrm>
            <a:off x="1075711" y="319447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ndertitel 1">
            <a:extLst>
              <a:ext uri="{FF2B5EF4-FFF2-40B4-BE49-F238E27FC236}">
                <a16:creationId xmlns:a16="http://schemas.microsoft.com/office/drawing/2014/main" id="{4E520BAD-141A-8BD8-B6E4-E0C608EFBC77}"/>
              </a:ext>
            </a:extLst>
          </p:cNvPr>
          <p:cNvSpPr txBox="1">
            <a:spLocks/>
          </p:cNvSpPr>
          <p:nvPr/>
        </p:nvSpPr>
        <p:spPr>
          <a:xfrm>
            <a:off x="1461540" y="3194472"/>
            <a:ext cx="6590497" cy="324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De cola zonder merk is in de aanbieding.</a:t>
            </a:r>
          </a:p>
          <a:p>
            <a:r>
              <a:rPr lang="nl-NL" sz="2000"/>
              <a:t>Coca-Cola is een bekend merk en daardoor duurder.</a:t>
            </a:r>
          </a:p>
          <a:p>
            <a:r>
              <a:rPr lang="nl-NL" sz="2000"/>
              <a:t>De merkloze cola is goedkoper, omdat die door </a:t>
            </a:r>
            <a:br>
              <a:rPr lang="nl-NL" sz="2000"/>
            </a:br>
            <a:r>
              <a:rPr lang="nl-NL" sz="2000"/>
              <a:t>veel meer mensen wordt gedronken. </a:t>
            </a:r>
          </a:p>
          <a:p>
            <a:r>
              <a:rPr lang="nl-NL" sz="2000"/>
              <a:t>Coca-Cola is gezonder en daarom is het duurder.</a:t>
            </a:r>
          </a:p>
          <a:p>
            <a:r>
              <a:rPr lang="nl-NL" sz="2000"/>
              <a:t>Mensen vinden Coca-Cola lekkerder en vinden het </a:t>
            </a:r>
            <a:br>
              <a:rPr lang="nl-NL" sz="2000"/>
            </a:br>
            <a:r>
              <a:rPr lang="nl-NL" sz="2000"/>
              <a:t>daarom oké dat het duurder is.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36496C7-9581-BE9A-FF9D-7612611BC7C5}"/>
              </a:ext>
            </a:extLst>
          </p:cNvPr>
          <p:cNvSpPr/>
          <p:nvPr/>
        </p:nvSpPr>
        <p:spPr>
          <a:xfrm>
            <a:off x="1075711" y="361821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F0CC99C-90E5-B1B8-7F67-4D9B125053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40" y="3624704"/>
            <a:ext cx="275541" cy="286788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0C1E405-7FF7-A1B2-F1BE-DFC234863153}"/>
              </a:ext>
            </a:extLst>
          </p:cNvPr>
          <p:cNvSpPr/>
          <p:nvPr/>
        </p:nvSpPr>
        <p:spPr>
          <a:xfrm>
            <a:off x="1075711" y="404754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56BB27A-252E-6B74-900E-30E87204EC63}"/>
              </a:ext>
            </a:extLst>
          </p:cNvPr>
          <p:cNvSpPr/>
          <p:nvPr/>
        </p:nvSpPr>
        <p:spPr>
          <a:xfrm>
            <a:off x="1075711" y="469431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85AE040-DDBC-D1EA-5DE5-CDF2045266D6}"/>
              </a:ext>
            </a:extLst>
          </p:cNvPr>
          <p:cNvSpPr/>
          <p:nvPr/>
        </p:nvSpPr>
        <p:spPr>
          <a:xfrm>
            <a:off x="1075711" y="512920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A54213CE-6381-22FE-4B7F-18AB0FF7A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40" y="5135694"/>
            <a:ext cx="275541" cy="28678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24F1513-C0FA-4D8F-00CC-3883840E9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06687" y="1369040"/>
            <a:ext cx="4896262" cy="4621902"/>
          </a:xfrm>
          <a:prstGeom prst="rect">
            <a:avLst/>
          </a:prstGeom>
        </p:spPr>
      </p:pic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DC77EC93-9FB7-7FDB-915D-49E7600EBE66}"/>
              </a:ext>
            </a:extLst>
          </p:cNvPr>
          <p:cNvSpPr txBox="1">
            <a:spLocks/>
          </p:cNvSpPr>
          <p:nvPr/>
        </p:nvSpPr>
        <p:spPr>
          <a:xfrm rot="18722883">
            <a:off x="7277059" y="3129947"/>
            <a:ext cx="1519553" cy="573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/>
              <a:t>€ 1,15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410DDBF5-9744-4E9A-F7BE-01E5B2C03E11}"/>
              </a:ext>
            </a:extLst>
          </p:cNvPr>
          <p:cNvSpPr txBox="1">
            <a:spLocks/>
          </p:cNvSpPr>
          <p:nvPr/>
        </p:nvSpPr>
        <p:spPr>
          <a:xfrm rot="2942690">
            <a:off x="10533146" y="3337757"/>
            <a:ext cx="1519553" cy="573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/>
              <a:t>€ 2,65</a:t>
            </a:r>
          </a:p>
        </p:txBody>
      </p:sp>
    </p:spTree>
    <p:extLst>
      <p:ext uri="{BB962C8B-B14F-4D97-AF65-F5344CB8AC3E}">
        <p14:creationId xmlns:p14="http://schemas.microsoft.com/office/powerpoint/2010/main" val="20785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0DF5D48-0A71-3C7D-6001-CD61A9550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De volgende gastles is op …. </a:t>
            </a:r>
          </a:p>
          <a:p>
            <a:endParaRPr lang="nl-NL"/>
          </a:p>
          <a:p>
            <a:r>
              <a:rPr lang="nl-NL"/>
              <a:t>Dan gaan we verder met de stof en maken we het examen. </a:t>
            </a:r>
          </a:p>
          <a:p>
            <a:endParaRPr lang="nl-NL"/>
          </a:p>
          <a:p>
            <a:r>
              <a:rPr lang="nl-NL"/>
              <a:t>Jullie kunnen in de tussentijd zelfstandig verder met de opdrachten in het werkboek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99EC95-B399-FCCE-9506-87147E1E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61500" y="577532"/>
            <a:ext cx="5315060" cy="626701"/>
          </a:xfrm>
        </p:spPr>
        <p:txBody>
          <a:bodyPr/>
          <a:lstStyle/>
          <a:p>
            <a:r>
              <a:rPr lang="nl-NL"/>
              <a:t>EINDE GASTLES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50910-8485-E971-B5C4-3889874E9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Dank voor jullie aandacht!</a:t>
            </a:r>
          </a:p>
        </p:txBody>
      </p:sp>
      <p:pic>
        <p:nvPicPr>
          <p:cNvPr id="7" name="Afbeelding 12">
            <a:extLst>
              <a:ext uri="{FF2B5EF4-FFF2-40B4-BE49-F238E27FC236}">
                <a16:creationId xmlns:a16="http://schemas.microsoft.com/office/drawing/2014/main" id="{78854E88-6936-9A47-37EF-78397B4B1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3824468" cy="3488988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67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9148FC6-6B10-67F7-14C4-630E6ABB7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/>
              <a:t>In de eerste gastles hebben we de waarde van geld leren kennen.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/>
              <a:t>We hebben het gehad over manieren om te betalen.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/>
              <a:t>Jullie mochten inschatten hoeveel geld een product kost. </a:t>
            </a:r>
          </a:p>
          <a:p>
            <a:endParaRPr lang="nl-NL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BB006-426E-5CB1-6E89-62BFDB6B4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Welkom bij gastles 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64C963A-B59F-F9B7-74C1-4CF019B9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1" y="4609475"/>
            <a:ext cx="1791727" cy="21660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8959747-0E39-3BE0-9226-B8BB8F156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2151" y="4789896"/>
            <a:ext cx="2017888" cy="1904817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2ADAABCC-B39E-C109-FAE4-5C1511380D84}"/>
              </a:ext>
            </a:extLst>
          </p:cNvPr>
          <p:cNvSpPr txBox="1">
            <a:spLocks/>
          </p:cNvSpPr>
          <p:nvPr/>
        </p:nvSpPr>
        <p:spPr>
          <a:xfrm rot="18722883">
            <a:off x="10147284" y="5541280"/>
            <a:ext cx="593511" cy="22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/>
              <a:t>€ 1,15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62C2F32-E881-CD3D-F663-1FA5CD5D07A1}"/>
              </a:ext>
            </a:extLst>
          </p:cNvPr>
          <p:cNvSpPr txBox="1">
            <a:spLocks/>
          </p:cNvSpPr>
          <p:nvPr/>
        </p:nvSpPr>
        <p:spPr>
          <a:xfrm rot="2942690">
            <a:off x="11514242" y="5559874"/>
            <a:ext cx="606225" cy="202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/>
              <a:t>€ 2,65</a:t>
            </a:r>
          </a:p>
        </p:txBody>
      </p:sp>
    </p:spTree>
    <p:extLst>
      <p:ext uri="{BB962C8B-B14F-4D97-AF65-F5344CB8AC3E}">
        <p14:creationId xmlns:p14="http://schemas.microsoft.com/office/powerpoint/2010/main" val="149950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97B1C3BE-413A-F69D-63DA-2936B26F0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89B2955-6FFD-EEB5-7977-F78B9B26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0E8B32C-2BAB-5508-BC94-B05EE615554D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D1298FAA-DC79-F57D-1C2D-84F8635D76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84163F39-C48E-6B85-2952-2726FF9DBD26}"/>
              </a:ext>
            </a:extLst>
          </p:cNvPr>
          <p:cNvSpPr txBox="1">
            <a:spLocks/>
          </p:cNvSpPr>
          <p:nvPr/>
        </p:nvSpPr>
        <p:spPr>
          <a:xfrm>
            <a:off x="554401" y="1450800"/>
            <a:ext cx="5744800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LAAT JIJ JE BEÏNVLOEDEN?</a:t>
            </a:r>
          </a:p>
        </p:txBody>
      </p:sp>
      <p:sp>
        <p:nvSpPr>
          <p:cNvPr id="24" name="Ondertitel 5">
            <a:extLst>
              <a:ext uri="{FF2B5EF4-FFF2-40B4-BE49-F238E27FC236}">
                <a16:creationId xmlns:a16="http://schemas.microsoft.com/office/drawing/2014/main" id="{100182EF-BBD8-A8A1-1227-8C0CCBED242C}"/>
              </a:ext>
            </a:extLst>
          </p:cNvPr>
          <p:cNvSpPr txBox="1">
            <a:spLocks/>
          </p:cNvSpPr>
          <p:nvPr/>
        </p:nvSpPr>
        <p:spPr>
          <a:xfrm>
            <a:off x="556436" y="3388882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E77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LAAT JIJ JE WELEENS BEÏNVLOEDEN DOOR </a:t>
            </a:r>
            <a:br>
              <a:rPr lang="nl-NL" sz="4400" b="1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RECLAME OF YOUTUBERS?</a:t>
            </a:r>
          </a:p>
        </p:txBody>
      </p:sp>
    </p:spTree>
    <p:extLst>
      <p:ext uri="{BB962C8B-B14F-4D97-AF65-F5344CB8AC3E}">
        <p14:creationId xmlns:p14="http://schemas.microsoft.com/office/powerpoint/2010/main" val="6789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E5D81CB0-3E37-28B8-515E-40834E17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pic>
        <p:nvPicPr>
          <p:cNvPr id="7" name="Onlinemedia 4" descr="Bedwing de bling Quiz">
            <a:hlinkClick r:id="" action="ppaction://media"/>
            <a:extLst>
              <a:ext uri="{FF2B5EF4-FFF2-40B4-BE49-F238E27FC236}">
                <a16:creationId xmlns:a16="http://schemas.microsoft.com/office/drawing/2014/main" id="{8A8EEEDB-C48F-6A24-A692-EEE1E3729A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l="26" t="1718" r="18" b="1643"/>
          <a:stretch/>
        </p:blipFill>
        <p:spPr>
          <a:xfrm>
            <a:off x="2205547" y="2156712"/>
            <a:ext cx="7780905" cy="4281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E272D671-FDD2-58CA-7E97-A5A194B6C8C8}"/>
              </a:ext>
            </a:extLst>
          </p:cNvPr>
          <p:cNvSpPr txBox="1">
            <a:spLocks/>
          </p:cNvSpPr>
          <p:nvPr/>
        </p:nvSpPr>
        <p:spPr>
          <a:xfrm>
            <a:off x="555968" y="1450800"/>
            <a:ext cx="4106866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BEDWING DE BLING</a:t>
            </a:r>
          </a:p>
        </p:txBody>
      </p:sp>
    </p:spTree>
    <p:extLst>
      <p:ext uri="{BB962C8B-B14F-4D97-AF65-F5344CB8AC3E}">
        <p14:creationId xmlns:p14="http://schemas.microsoft.com/office/powerpoint/2010/main" val="25440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02C98E5-7186-3B2D-3ED0-5C3D0212B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GELD LENEN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650628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18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6590497" cy="2461493"/>
          </a:xfrm>
        </p:spPr>
        <p:txBody>
          <a:bodyPr>
            <a:normAutofit/>
          </a:bodyPr>
          <a:lstStyle/>
          <a:p>
            <a:r>
              <a:rPr lang="nl-NL" sz="2000"/>
              <a:t>Als je graag iets wilt kopen, maar je hebt het geld er niet voor, dan kun je sparen of lenen.</a:t>
            </a:r>
          </a:p>
          <a:p>
            <a:r>
              <a:rPr lang="nl-NL" sz="2000"/>
              <a:t>Heb jij weleens geld geleend?</a:t>
            </a:r>
          </a:p>
          <a:p>
            <a:r>
              <a:rPr lang="nl-NL" sz="2000"/>
              <a:t>        ja          nee, omdat: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40B6A6"/>
                </a:solidFill>
              </a:rPr>
              <a:t>LENEN OF NIET?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8325DE8F-FE51-B1C2-81CF-DADB5C2F939A}"/>
              </a:ext>
            </a:extLst>
          </p:cNvPr>
          <p:cNvSpPr/>
          <p:nvPr/>
        </p:nvSpPr>
        <p:spPr>
          <a:xfrm>
            <a:off x="3567838" y="3539398"/>
            <a:ext cx="3033068" cy="1187216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DFF0E00-4CB1-FAED-552E-8B135FA56393}"/>
              </a:ext>
            </a:extLst>
          </p:cNvPr>
          <p:cNvSpPr/>
          <p:nvPr/>
        </p:nvSpPr>
        <p:spPr>
          <a:xfrm>
            <a:off x="1071795" y="354689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954A74F-9FD2-EB57-F807-8C8872213C27}"/>
              </a:ext>
            </a:extLst>
          </p:cNvPr>
          <p:cNvSpPr/>
          <p:nvPr/>
        </p:nvSpPr>
        <p:spPr>
          <a:xfrm>
            <a:off x="1757763" y="354689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AE40A0E3-DD0D-9EF4-8E35-0D0239467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102" y="2415"/>
            <a:ext cx="4095898" cy="68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Altijd je geld tot </a:t>
            </a:r>
          </a:p>
          <a:p>
            <a:pPr algn="ctr"/>
            <a:r>
              <a:rPr lang="nl-NL" sz="4000">
                <a:solidFill>
                  <a:schemeClr val="tx1"/>
                </a:solidFill>
              </a:rPr>
              <a:t>de laatste cent uitgeven.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Zoveel mogelijk geld sparen.</a:t>
            </a:r>
          </a:p>
        </p:txBody>
      </p:sp>
      <p:pic>
        <p:nvPicPr>
          <p:cNvPr id="9" name="Afbeelding 8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58C8BF26-B363-BE46-5CF0-1380DA85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03A2D34-C3C3-C3CB-8445-77D8D4EA7AA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6FEDF6-D1B9-AA55-F838-82925C515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09BA63-9D10-5F1D-E2DB-1122AC2F5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DD953D9D-AFD3-9C3E-327B-87DD5C024FEF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STAAN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A656CA9-E66C-7586-2425-2A09F9730D1F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GA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DF0D5B71-9B79-ACE6-0A21-F8075F164D9C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ZITTEN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C560A5FE-0E7E-39E7-0AED-70914FD170D2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40058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5EBB72-16A1-F2FB-16DD-224571C18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1" y="2210909"/>
            <a:ext cx="10974609" cy="599748"/>
          </a:xfrm>
          <a:prstGeom prst="rect">
            <a:avLst/>
          </a:prstGeom>
        </p:spPr>
      </p:pic>
      <p:sp>
        <p:nvSpPr>
          <p:cNvPr id="14" name="Ondertitel 5">
            <a:extLst>
              <a:ext uri="{FF2B5EF4-FFF2-40B4-BE49-F238E27FC236}">
                <a16:creationId xmlns:a16="http://schemas.microsoft.com/office/drawing/2014/main" id="{78191142-5771-4672-54BA-523C5D134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966" y="3419159"/>
            <a:ext cx="10974617" cy="2376950"/>
          </a:xfrm>
          <a:prstGeom prst="round2DiagRect">
            <a:avLst/>
          </a:prstGeom>
          <a:ln w="38100">
            <a:solidFill>
              <a:srgbClr val="E30018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GELD LENEN IS VRAGEN </a:t>
            </a:r>
          </a:p>
          <a:p>
            <a:pPr algn="ctr"/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OM PROBLEMEN?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4BB0271-39F6-F9BB-A304-C0A1B0C5C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21" name="Titel 2">
            <a:extLst>
              <a:ext uri="{FF2B5EF4-FFF2-40B4-BE49-F238E27FC236}">
                <a16:creationId xmlns:a16="http://schemas.microsoft.com/office/drawing/2014/main" id="{A1BF140B-87FC-5E7E-BBF4-8BBA2C4B81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/>
              <a:t>GEEF JE GELD GOED UIT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6EA2DD6F-BC3A-1BDB-F153-6F571A1C1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294" y="-121605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9FCB4B-0521-51C9-F8CC-ED8EEE868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14779"/>
            <a:ext cx="9845147" cy="64432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3BDF98-C3DF-86E2-12F5-CF06F6CE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9B54AE-097B-2B74-B44A-C1E5ED888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GELD UITGEVEN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171A84EF-D03B-7D56-A511-A7AFC5C32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/>
              <a:t>VOORUITDENKEN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E43C4B-68A0-4569-0518-2128B10B66A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306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 descr="Afbeelding met persoon, tafel, overdekt, tafelgerei&#10;&#10;Automatisch gegenereerde beschrijving">
            <a:extLst>
              <a:ext uri="{FF2B5EF4-FFF2-40B4-BE49-F238E27FC236}">
                <a16:creationId xmlns:a16="http://schemas.microsoft.com/office/drawing/2014/main" id="{5FE2019F-34CA-336E-1AF7-50A6727D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82741"/>
            <a:ext cx="5097117" cy="3675258"/>
          </a:xfrm>
          <a:prstGeom prst="rect">
            <a:avLst/>
          </a:prstGeom>
        </p:spPr>
      </p:pic>
      <p:sp>
        <p:nvSpPr>
          <p:cNvPr id="6" name="Ondertitel 1">
            <a:extLst>
              <a:ext uri="{FF2B5EF4-FFF2-40B4-BE49-F238E27FC236}">
                <a16:creationId xmlns:a16="http://schemas.microsoft.com/office/drawing/2014/main" id="{634FD8E0-5DB8-CA96-BDF5-D02DE94838B2}"/>
              </a:ext>
            </a:extLst>
          </p:cNvPr>
          <p:cNvSpPr txBox="1">
            <a:spLocks/>
          </p:cNvSpPr>
          <p:nvPr/>
        </p:nvSpPr>
        <p:spPr>
          <a:xfrm>
            <a:off x="5990886" y="2781608"/>
            <a:ext cx="5618627" cy="433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/>
              <a:t>...ik dan iets duurs kan kopen wat ik nu niet zomaar    </a:t>
            </a:r>
            <a:br>
              <a:rPr lang="nl-NL" sz="2000"/>
            </a:br>
            <a:r>
              <a:rPr lang="nl-NL" sz="2000"/>
              <a:t>    kan betalen.</a:t>
            </a:r>
          </a:p>
          <a:p>
            <a:pPr>
              <a:lnSpc>
                <a:spcPct val="100000"/>
              </a:lnSpc>
            </a:pPr>
            <a:r>
              <a:rPr lang="nl-NL" sz="2000"/>
              <a:t>...ik dan altijd geld heb om iets lekkers te kopen.</a:t>
            </a:r>
          </a:p>
          <a:p>
            <a:pPr>
              <a:lnSpc>
                <a:spcPct val="100000"/>
              </a:lnSpc>
            </a:pPr>
            <a:r>
              <a:rPr lang="nl-NL" sz="2000"/>
              <a:t>...ik dan geld heb om mijn telefoon te betalen.</a:t>
            </a:r>
          </a:p>
          <a:p>
            <a:pPr>
              <a:lnSpc>
                <a:spcPct val="100000"/>
              </a:lnSpc>
            </a:pPr>
            <a:r>
              <a:rPr lang="nl-NL" sz="2000"/>
              <a:t>...ik geld wil hebben voor later.</a:t>
            </a:r>
          </a:p>
          <a:p>
            <a:pPr>
              <a:lnSpc>
                <a:spcPct val="100000"/>
              </a:lnSpc>
            </a:pPr>
            <a:r>
              <a:rPr lang="nl-NL" sz="2000"/>
              <a:t>...ik niet weet waaraan ik mijn geld moet uitgeven.</a:t>
            </a:r>
          </a:p>
          <a:p>
            <a:pPr>
              <a:lnSpc>
                <a:spcPct val="100000"/>
              </a:lnSpc>
            </a:pPr>
            <a:r>
              <a:rPr lang="nl-NL" sz="2000"/>
              <a:t>...ik graag iets leuks wil doen met mijn</a:t>
            </a:r>
            <a:br>
              <a:rPr lang="nl-NL" sz="2000"/>
            </a:br>
            <a:r>
              <a:rPr lang="nl-NL" sz="2000"/>
              <a:t>    vrienden/vriendinnen.</a:t>
            </a:r>
          </a:p>
          <a:p>
            <a:pPr>
              <a:lnSpc>
                <a:spcPct val="100000"/>
              </a:lnSpc>
            </a:pPr>
            <a:r>
              <a:rPr lang="nl-NL" sz="2000"/>
              <a:t>...ik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POTJE VOL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2"/>
            <a:ext cx="3873109" cy="217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/>
              <a:t>Wat is voor jou de belangrijkste reden om geld te sparen?</a:t>
            </a:r>
            <a:br>
              <a:rPr lang="nl-NL" sz="2000"/>
            </a:br>
            <a:endParaRPr lang="nl-NL" sz="200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724A8D"/>
                </a:solidFill>
              </a:rPr>
              <a:t>WAAROM ZOU JE SPAREN?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/>
              <a:t>VOORUITDENKEN</a:t>
            </a: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98A03162-67C7-1A6D-BE49-79C0E810C173}"/>
              </a:ext>
            </a:extLst>
          </p:cNvPr>
          <p:cNvSpPr/>
          <p:nvPr/>
        </p:nvSpPr>
        <p:spPr>
          <a:xfrm>
            <a:off x="6651827" y="5990942"/>
            <a:ext cx="3873110" cy="564594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2CA72699-D46A-DDC8-6868-88084697D29F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21</a:t>
            </a:r>
          </a:p>
        </p:txBody>
      </p:sp>
      <p:sp>
        <p:nvSpPr>
          <p:cNvPr id="30" name="Ondertitel 1">
            <a:extLst>
              <a:ext uri="{FF2B5EF4-FFF2-40B4-BE49-F238E27FC236}">
                <a16:creationId xmlns:a16="http://schemas.microsoft.com/office/drawing/2014/main" id="{217A2E41-194B-708D-354B-68376A73E5AB}"/>
              </a:ext>
            </a:extLst>
          </p:cNvPr>
          <p:cNvSpPr txBox="1">
            <a:spLocks/>
          </p:cNvSpPr>
          <p:nvPr/>
        </p:nvSpPr>
        <p:spPr>
          <a:xfrm>
            <a:off x="5563566" y="2406642"/>
            <a:ext cx="3873109" cy="2177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/>
              <a:t>Ik spaar, omdat…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635B76A2-12BD-C915-1AFA-EAD08A2281A2}"/>
              </a:ext>
            </a:extLst>
          </p:cNvPr>
          <p:cNvSpPr/>
          <p:nvPr/>
        </p:nvSpPr>
        <p:spPr>
          <a:xfrm>
            <a:off x="5686085" y="3551046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AB8295D0-C4E5-8BD0-DC60-2179AD06F2FF}"/>
              </a:ext>
            </a:extLst>
          </p:cNvPr>
          <p:cNvSpPr/>
          <p:nvPr/>
        </p:nvSpPr>
        <p:spPr>
          <a:xfrm>
            <a:off x="5686085" y="397957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11B4E647-EFC4-FCD6-3A22-06F8F6E97D0B}"/>
              </a:ext>
            </a:extLst>
          </p:cNvPr>
          <p:cNvSpPr/>
          <p:nvPr/>
        </p:nvSpPr>
        <p:spPr>
          <a:xfrm>
            <a:off x="5686085" y="4408098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14272408-27D8-9185-D400-3B5BAB0D98B5}"/>
              </a:ext>
            </a:extLst>
          </p:cNvPr>
          <p:cNvSpPr/>
          <p:nvPr/>
        </p:nvSpPr>
        <p:spPr>
          <a:xfrm>
            <a:off x="5686085" y="4836624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60125F18-E738-8E0D-A9DD-558068902016}"/>
              </a:ext>
            </a:extLst>
          </p:cNvPr>
          <p:cNvSpPr/>
          <p:nvPr/>
        </p:nvSpPr>
        <p:spPr>
          <a:xfrm>
            <a:off x="5686085" y="526515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8D12D2BB-87DA-11E8-7A5C-3AEB11427764}"/>
              </a:ext>
            </a:extLst>
          </p:cNvPr>
          <p:cNvSpPr/>
          <p:nvPr/>
        </p:nvSpPr>
        <p:spPr>
          <a:xfrm>
            <a:off x="5686085" y="282982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5643BBAB-5806-3AEA-1A2B-BD08FEC379AA}"/>
              </a:ext>
            </a:extLst>
          </p:cNvPr>
          <p:cNvSpPr/>
          <p:nvPr/>
        </p:nvSpPr>
        <p:spPr>
          <a:xfrm>
            <a:off x="5686085" y="601212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7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KERMISGELD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21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682733" cy="62848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000"/>
              <a:t>Levi spaart al zijn zakgeld om een snowboard te kunnen kopen. Maar dan komt de kermis. </a:t>
            </a:r>
            <a:br>
              <a:rPr lang="nl-NL" sz="2000"/>
            </a:br>
            <a:r>
              <a:rPr lang="nl-NL" sz="2000"/>
              <a:t>Hij krijgt van zijn ouders € 15,00 kermisgeld. Zijn vriend </a:t>
            </a:r>
            <a:r>
              <a:rPr lang="nl-NL" sz="2000" err="1"/>
              <a:t>Bodil</a:t>
            </a:r>
            <a:r>
              <a:rPr lang="nl-NL" sz="2000"/>
              <a:t> heeft € 35,00 te besteden op de kermis.</a:t>
            </a:r>
          </a:p>
          <a:p>
            <a:pPr>
              <a:lnSpc>
                <a:spcPct val="120000"/>
              </a:lnSpc>
            </a:pPr>
            <a:r>
              <a:rPr lang="nl-NL" sz="2000"/>
              <a:t>Kruis aan wat jij zou doen als je Levi was:</a:t>
            </a:r>
          </a:p>
          <a:p>
            <a:pPr>
              <a:lnSpc>
                <a:spcPct val="120000"/>
              </a:lnSpc>
            </a:pPr>
            <a:r>
              <a:rPr lang="nl-NL" sz="2000"/>
              <a:t>         Ook het kermisgeld sparen, zodat ik het snowboard eerder kan kopen.</a:t>
            </a:r>
          </a:p>
          <a:p>
            <a:pPr>
              <a:lnSpc>
                <a:spcPct val="120000"/>
              </a:lnSpc>
            </a:pPr>
            <a:r>
              <a:rPr lang="nl-NL" sz="2000"/>
              <a:t>         Mijn € 15,00 uitgeven op de kermis.</a:t>
            </a:r>
          </a:p>
          <a:p>
            <a:pPr>
              <a:lnSpc>
                <a:spcPct val="120000"/>
              </a:lnSpc>
            </a:pPr>
            <a:r>
              <a:rPr lang="nl-NL" sz="2000"/>
              <a:t>         € 20 van mijn rekening halen, zodat ik evenveel kermisgeld heb als </a:t>
            </a:r>
            <a:r>
              <a:rPr lang="nl-NL" sz="2000" err="1"/>
              <a:t>Bodil</a:t>
            </a:r>
            <a:r>
              <a:rPr lang="nl-NL" sz="2000"/>
              <a:t>.</a:t>
            </a:r>
          </a:p>
          <a:p>
            <a:pPr>
              <a:lnSpc>
                <a:spcPct val="120000"/>
              </a:lnSpc>
            </a:pPr>
            <a:r>
              <a:rPr lang="nl-NL" sz="2000"/>
              <a:t>         Iets anders, namelijk: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724A8D"/>
                </a:solidFill>
              </a:rPr>
              <a:t>NAAR DE KERMIS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/>
              <a:t>VOORUITDENKEN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781212A-081F-20A7-D985-1DECE3F0E755}"/>
              </a:ext>
            </a:extLst>
          </p:cNvPr>
          <p:cNvSpPr/>
          <p:nvPr/>
        </p:nvSpPr>
        <p:spPr>
          <a:xfrm>
            <a:off x="1065739" y="3827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723F5FD-09DA-2B97-8F56-F424FB616581}"/>
              </a:ext>
            </a:extLst>
          </p:cNvPr>
          <p:cNvSpPr/>
          <p:nvPr/>
        </p:nvSpPr>
        <p:spPr>
          <a:xfrm>
            <a:off x="1065739" y="433234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C358378-B1D1-D23B-D164-7806E84BC260}"/>
              </a:ext>
            </a:extLst>
          </p:cNvPr>
          <p:cNvSpPr/>
          <p:nvPr/>
        </p:nvSpPr>
        <p:spPr>
          <a:xfrm>
            <a:off x="1065739" y="483680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06033D2E-794F-A206-CBEC-0B700A47FDA8}"/>
              </a:ext>
            </a:extLst>
          </p:cNvPr>
          <p:cNvSpPr/>
          <p:nvPr/>
        </p:nvSpPr>
        <p:spPr>
          <a:xfrm>
            <a:off x="1065739" y="534127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197E510C-78C0-2314-34EA-25A2032EB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582" y="3276805"/>
            <a:ext cx="4685665" cy="3120008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F86D0448-75A9-8747-0583-A6CC6FF3FF3F}"/>
              </a:ext>
            </a:extLst>
          </p:cNvPr>
          <p:cNvSpPr/>
          <p:nvPr/>
        </p:nvSpPr>
        <p:spPr>
          <a:xfrm>
            <a:off x="3865826" y="5232523"/>
            <a:ext cx="3873108" cy="564594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4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>
            <a:extLst>
              <a:ext uri="{FF2B5EF4-FFF2-40B4-BE49-F238E27FC236}">
                <a16:creationId xmlns:a16="http://schemas.microsoft.com/office/drawing/2014/main" id="{925433F9-23BA-1221-68FE-F1D63D75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938" y="4014769"/>
            <a:ext cx="4129062" cy="2863747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TELEFOON KOPEN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631809" cy="2947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22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9494237" cy="34904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/>
              <a:t>Natuurlijk wil je graag een telefoon. Maar met alleen een toestel ben je er nog niet. </a:t>
            </a:r>
            <a:br>
              <a:rPr lang="nl-NL" sz="2000"/>
            </a:br>
            <a:r>
              <a:rPr lang="nl-NL" sz="2000"/>
              <a:t>Je moet dat ding ook kunnen gebruiken! Dat kun je op verschillende manieren doen. </a:t>
            </a:r>
            <a:br>
              <a:rPr lang="nl-NL" sz="2000"/>
            </a:br>
            <a:r>
              <a:rPr lang="nl-NL" sz="2000"/>
              <a:t>Lees de onderstaande zinnen en geef aan of ze bij prepaid horen of bij een abonnement.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TELEFOONKOSTEN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/>
              <a:t>VOORUITDENKEN</a:t>
            </a:r>
          </a:p>
        </p:txBody>
      </p:sp>
      <p:sp>
        <p:nvSpPr>
          <p:cNvPr id="13" name="Ondertitel 1">
            <a:extLst>
              <a:ext uri="{FF2B5EF4-FFF2-40B4-BE49-F238E27FC236}">
                <a16:creationId xmlns:a16="http://schemas.microsoft.com/office/drawing/2014/main" id="{22DCD8F6-7CDC-13B2-3B58-76CBDA10FCBD}"/>
              </a:ext>
            </a:extLst>
          </p:cNvPr>
          <p:cNvSpPr txBox="1">
            <a:spLocks/>
          </p:cNvSpPr>
          <p:nvPr/>
        </p:nvSpPr>
        <p:spPr>
          <a:xfrm>
            <a:off x="2740617" y="3660925"/>
            <a:ext cx="6710765" cy="5195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2000"/>
              <a:t>Je moet achttien zijn om dit af te kunnen sluiten.</a:t>
            </a:r>
          </a:p>
          <a:p>
            <a:pPr algn="ctr">
              <a:lnSpc>
                <a:spcPct val="100000"/>
              </a:lnSpc>
            </a:pPr>
            <a:r>
              <a:rPr lang="nl-NL" sz="2000"/>
              <a:t>Dit is voordeliger als je maar weinig MB’s gebruikt.</a:t>
            </a:r>
          </a:p>
          <a:p>
            <a:pPr algn="ctr">
              <a:lnSpc>
                <a:spcPct val="100000"/>
              </a:lnSpc>
            </a:pPr>
            <a:r>
              <a:rPr lang="nl-NL" sz="2000"/>
              <a:t>Je betaalt een vast bedrag per maand.</a:t>
            </a:r>
          </a:p>
          <a:p>
            <a:pPr algn="ctr">
              <a:lnSpc>
                <a:spcPct val="100000"/>
              </a:lnSpc>
            </a:pPr>
            <a:r>
              <a:rPr lang="nl-NL" sz="2000"/>
              <a:t>Ga je over de afspraak heen, dan moet je vaak flink betalen.</a:t>
            </a:r>
          </a:p>
          <a:p>
            <a:pPr algn="ctr">
              <a:lnSpc>
                <a:spcPct val="100000"/>
              </a:lnSpc>
            </a:pPr>
            <a:r>
              <a:rPr lang="nl-NL" sz="2000"/>
              <a:t>Je betaalt alleen voor wat je gebruikt.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B9F9E7A-7273-5F66-6961-4D3890524B41}"/>
              </a:ext>
            </a:extLst>
          </p:cNvPr>
          <p:cNvSpPr/>
          <p:nvPr/>
        </p:nvSpPr>
        <p:spPr>
          <a:xfrm>
            <a:off x="2478345" y="371501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557C787-423E-ABF7-9C24-45E19A51B20F}"/>
              </a:ext>
            </a:extLst>
          </p:cNvPr>
          <p:cNvSpPr/>
          <p:nvPr/>
        </p:nvSpPr>
        <p:spPr>
          <a:xfrm>
            <a:off x="2478345" y="414229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BA16A34-2AC3-A4FB-D184-E33857E9B769}"/>
              </a:ext>
            </a:extLst>
          </p:cNvPr>
          <p:cNvSpPr/>
          <p:nvPr/>
        </p:nvSpPr>
        <p:spPr>
          <a:xfrm>
            <a:off x="2478345" y="456958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B338E4-A4C6-0208-3A0C-3BB48F7262CC}"/>
              </a:ext>
            </a:extLst>
          </p:cNvPr>
          <p:cNvSpPr/>
          <p:nvPr/>
        </p:nvSpPr>
        <p:spPr>
          <a:xfrm>
            <a:off x="2478345" y="4996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F85FF0F-924A-25ED-566C-2997604582CF}"/>
              </a:ext>
            </a:extLst>
          </p:cNvPr>
          <p:cNvSpPr/>
          <p:nvPr/>
        </p:nvSpPr>
        <p:spPr>
          <a:xfrm>
            <a:off x="2478345" y="542416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678A1A9E-4996-5DFF-8C20-A771C1554961}"/>
              </a:ext>
            </a:extLst>
          </p:cNvPr>
          <p:cNvSpPr/>
          <p:nvPr/>
        </p:nvSpPr>
        <p:spPr>
          <a:xfrm>
            <a:off x="9341661" y="371501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EC220BEE-FA82-A0A1-B78B-8F4F8E241AEA}"/>
              </a:ext>
            </a:extLst>
          </p:cNvPr>
          <p:cNvSpPr/>
          <p:nvPr/>
        </p:nvSpPr>
        <p:spPr>
          <a:xfrm>
            <a:off x="9341661" y="414229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273F939-8F22-01CF-9B94-295EA069FF46}"/>
              </a:ext>
            </a:extLst>
          </p:cNvPr>
          <p:cNvSpPr/>
          <p:nvPr/>
        </p:nvSpPr>
        <p:spPr>
          <a:xfrm>
            <a:off x="9341661" y="456958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42E66D13-996D-752B-5070-A2996CF62D46}"/>
              </a:ext>
            </a:extLst>
          </p:cNvPr>
          <p:cNvSpPr/>
          <p:nvPr/>
        </p:nvSpPr>
        <p:spPr>
          <a:xfrm>
            <a:off x="9341661" y="4996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AB69DEF-4C24-1B28-C425-0942701E15DF}"/>
              </a:ext>
            </a:extLst>
          </p:cNvPr>
          <p:cNvSpPr/>
          <p:nvPr/>
        </p:nvSpPr>
        <p:spPr>
          <a:xfrm>
            <a:off x="9341661" y="542416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itel 2">
            <a:extLst>
              <a:ext uri="{FF2B5EF4-FFF2-40B4-BE49-F238E27FC236}">
                <a16:creationId xmlns:a16="http://schemas.microsoft.com/office/drawing/2014/main" id="{6CB676C0-C5C1-7297-E22B-0F67375863A9}"/>
              </a:ext>
            </a:extLst>
          </p:cNvPr>
          <p:cNvSpPr txBox="1">
            <a:spLocks/>
          </p:cNvSpPr>
          <p:nvPr/>
        </p:nvSpPr>
        <p:spPr>
          <a:xfrm rot="21540000">
            <a:off x="907262" y="3528912"/>
            <a:ext cx="1410661" cy="409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prepaid</a:t>
            </a:r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AD2C15CC-D9B7-8370-8B28-6D3DF642CAFB}"/>
              </a:ext>
            </a:extLst>
          </p:cNvPr>
          <p:cNvSpPr txBox="1">
            <a:spLocks/>
          </p:cNvSpPr>
          <p:nvPr/>
        </p:nvSpPr>
        <p:spPr>
          <a:xfrm rot="60000">
            <a:off x="9789159" y="3533589"/>
            <a:ext cx="1946691" cy="397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abonnement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BEA12D9-E823-F46E-5BAA-A32D9E3CD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525" y="3719947"/>
            <a:ext cx="275541" cy="2867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2196B7-A099-8C49-9435-C6D26DE56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44" y="4146150"/>
            <a:ext cx="275541" cy="2867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2EEDB3-44F5-14E2-5F29-9F44D0A840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525" y="4572354"/>
            <a:ext cx="275541" cy="2867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3CF8ED-633C-156D-BBE3-97D4C309E6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027" y="5006306"/>
            <a:ext cx="275541" cy="2867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1CBC719-D88E-FBF1-0F38-D563E4C30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44" y="5440259"/>
            <a:ext cx="275541" cy="2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 40">
            <a:extLst>
              <a:ext uri="{FF2B5EF4-FFF2-40B4-BE49-F238E27FC236}">
                <a16:creationId xmlns:a16="http://schemas.microsoft.com/office/drawing/2014/main" id="{B443E69C-F49C-C27F-E5A3-174D2899D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830" y="1235524"/>
            <a:ext cx="9209170" cy="5622476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TELEFOONREKENING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23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70" y="2406643"/>
            <a:ext cx="3344138" cy="3490462"/>
          </a:xfrm>
        </p:spPr>
        <p:txBody>
          <a:bodyPr>
            <a:normAutofit/>
          </a:bodyPr>
          <a:lstStyle/>
          <a:p>
            <a:r>
              <a:rPr lang="nl-NL" sz="2000"/>
              <a:t>Bekijk deze telefoonrekening en beantwoord de vragen in je werkboek. 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BUITEN JE BUNDEL?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/>
              <a:t>VOORUITDENKEN</a:t>
            </a:r>
          </a:p>
        </p:txBody>
      </p:sp>
    </p:spTree>
    <p:extLst>
      <p:ext uri="{BB962C8B-B14F-4D97-AF65-F5344CB8AC3E}">
        <p14:creationId xmlns:p14="http://schemas.microsoft.com/office/powerpoint/2010/main" val="17389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31D45F2-0244-EDE3-6AD7-D0C0F9F3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"/>
          <a:stretch/>
        </p:blipFill>
        <p:spPr>
          <a:xfrm>
            <a:off x="0" y="-93133"/>
            <a:ext cx="12192000" cy="69511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F2DF8A-409C-6285-D0D2-946CF5A98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37CB28-2CC1-672B-0566-D0ED73BD9C16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9B54AE-097B-2B74-B44A-C1E5ED888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50800"/>
            <a:ext cx="3755641" cy="414694"/>
          </a:xfr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/>
          <a:lstStyle/>
          <a:p>
            <a:r>
              <a:rPr lang="nl-NL"/>
              <a:t>POEN VERDIENEN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5DF2CD-5BB8-8F7A-4836-34CEEA169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/>
              <a:t>HOE KOM JE AAN GELD?</a:t>
            </a:r>
          </a:p>
        </p:txBody>
      </p:sp>
    </p:spTree>
    <p:extLst>
      <p:ext uri="{BB962C8B-B14F-4D97-AF65-F5344CB8AC3E}">
        <p14:creationId xmlns:p14="http://schemas.microsoft.com/office/powerpoint/2010/main" val="2521758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E272D671-FDD2-58CA-7E97-A5A194B6C8C8}"/>
              </a:ext>
            </a:extLst>
          </p:cNvPr>
          <p:cNvSpPr txBox="1">
            <a:spLocks/>
          </p:cNvSpPr>
          <p:nvPr/>
        </p:nvSpPr>
        <p:spPr>
          <a:xfrm>
            <a:off x="555967" y="1450800"/>
            <a:ext cx="7402699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MANIEREN OM GELD TE VERDIENEN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37BB325E-4067-F307-7536-5E7CB0A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/>
              <a:t>HOE KOM JE AAN GELD?</a:t>
            </a:r>
          </a:p>
        </p:txBody>
      </p:sp>
      <p:pic>
        <p:nvPicPr>
          <p:cNvPr id="15" name="Onlinemedia 13" descr="Zelf geld verdienen">
            <a:hlinkClick r:id="" action="ppaction://media"/>
            <a:extLst>
              <a:ext uri="{FF2B5EF4-FFF2-40B4-BE49-F238E27FC236}">
                <a16:creationId xmlns:a16="http://schemas.microsoft.com/office/drawing/2014/main" id="{E0046CF1-AB52-2761-1073-E22CAA7C85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01600" y="2166668"/>
            <a:ext cx="7780905" cy="4396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14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6F6BC2-A47B-FF23-22F5-001839FF7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44074DB-0C30-4A98-A635-0553A865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349D6C3-7151-D96F-7751-05B2DE70CB4D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EC21FAB-E35A-6EA3-D381-B78822639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/>
              <a:t>HOE KOM JE AAN GELD?</a:t>
            </a:r>
          </a:p>
        </p:txBody>
      </p:sp>
      <p:sp>
        <p:nvSpPr>
          <p:cNvPr id="10" name="Ondertitel 5">
            <a:extLst>
              <a:ext uri="{FF2B5EF4-FFF2-40B4-BE49-F238E27FC236}">
                <a16:creationId xmlns:a16="http://schemas.microsoft.com/office/drawing/2014/main" id="{E66467BB-5D1D-1C9B-ED66-37151B45A245}"/>
              </a:ext>
            </a:extLst>
          </p:cNvPr>
          <p:cNvSpPr txBox="1">
            <a:spLocks/>
          </p:cNvSpPr>
          <p:nvPr/>
        </p:nvSpPr>
        <p:spPr>
          <a:xfrm>
            <a:off x="556436" y="2620914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3001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MAAKT GELD GELUKKIG?</a:t>
            </a:r>
          </a:p>
        </p:txBody>
      </p:sp>
    </p:spTree>
    <p:extLst>
      <p:ext uri="{BB962C8B-B14F-4D97-AF65-F5344CB8AC3E}">
        <p14:creationId xmlns:p14="http://schemas.microsoft.com/office/powerpoint/2010/main" val="1614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2E31198-0E14-2C27-748A-547D4B7A5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4710" y="80919"/>
            <a:ext cx="8159851" cy="7444075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  <p:sp>
        <p:nvSpPr>
          <p:cNvPr id="2" name="Ondertitel 5">
            <a:extLst>
              <a:ext uri="{FF2B5EF4-FFF2-40B4-BE49-F238E27FC236}">
                <a16:creationId xmlns:a16="http://schemas.microsoft.com/office/drawing/2014/main" id="{E6B71A5E-5873-69DF-6BB0-3D703BC7F3EA}"/>
              </a:ext>
            </a:extLst>
          </p:cNvPr>
          <p:cNvSpPr txBox="1">
            <a:spLocks/>
          </p:cNvSpPr>
          <p:nvPr/>
        </p:nvSpPr>
        <p:spPr>
          <a:xfrm>
            <a:off x="6256750" y="2119807"/>
            <a:ext cx="5505189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TIJD VOOR HET GELDEXAMEN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B88C5D-2E97-848F-DC5E-268168C3F5F1}"/>
              </a:ext>
            </a:extLst>
          </p:cNvPr>
          <p:cNvSpPr txBox="1">
            <a:spLocks/>
          </p:cNvSpPr>
          <p:nvPr/>
        </p:nvSpPr>
        <p:spPr>
          <a:xfrm>
            <a:off x="7355745" y="4766468"/>
            <a:ext cx="3429403" cy="306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30</a:t>
            </a:r>
          </a:p>
        </p:txBody>
      </p:sp>
    </p:spTree>
    <p:extLst>
      <p:ext uri="{BB962C8B-B14F-4D97-AF65-F5344CB8AC3E}">
        <p14:creationId xmlns:p14="http://schemas.microsoft.com/office/powerpoint/2010/main" val="33816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Iets nieuws kopen.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</a:rPr>
              <a:t>Iets tweedehands kopen.</a:t>
            </a:r>
          </a:p>
        </p:txBody>
      </p:sp>
      <p:pic>
        <p:nvPicPr>
          <p:cNvPr id="9" name="Afbeelding 8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58C8BF26-B363-BE46-5CF0-1380DA85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796298F-4C40-2BE3-3B1E-1AB82157CD2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CFB15F-76AE-752C-5F74-AEA35BD0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FF7917-354E-A2D8-D2EF-19928BFBD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E5972FAA-281C-82B0-308B-6E96D2498890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STAAN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5DBD5B68-921D-F20D-1340-DBA65096A0AA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GA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0339CD8-1F56-D449-9A6E-68C2E05DEE46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ZITTEN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194B0556-AE36-3261-E001-079FEA583BC1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4192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7A9DC5-CCF5-78F4-36B9-1A96FE0FD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VRAAG 1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7D6E8932-BC01-B244-3D97-C0019543A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Zet kruisjes bij de manieren waarop je kunt betalen in een winkel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F1E1C270-21C7-1E51-8CEE-31C704826892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BETALEN</a:t>
            </a:r>
          </a:p>
        </p:txBody>
      </p:sp>
      <p:sp>
        <p:nvSpPr>
          <p:cNvPr id="11" name="Rechthoek met diagonaal twee afgeronde hoeken 10">
            <a:extLst>
              <a:ext uri="{FF2B5EF4-FFF2-40B4-BE49-F238E27FC236}">
                <a16:creationId xmlns:a16="http://schemas.microsoft.com/office/drawing/2014/main" id="{3E408363-4816-662A-DF1F-063780950932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pic>
        <p:nvPicPr>
          <p:cNvPr id="15" name="Afbeelding 14" descr="Afbeelding met schermopname, Mobiele telefoon, persoon, doos&#10;&#10;Door AI gegenereerde inhoud is mogelijk onjuist.">
            <a:extLst>
              <a:ext uri="{FF2B5EF4-FFF2-40B4-BE49-F238E27FC236}">
                <a16:creationId xmlns:a16="http://schemas.microsoft.com/office/drawing/2014/main" id="{30E94DDB-7D4A-7E19-D4E4-9A146561E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65" y="2818302"/>
            <a:ext cx="8927831" cy="3392576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88419652-3962-5992-225F-575BE3A79C95}"/>
              </a:ext>
            </a:extLst>
          </p:cNvPr>
          <p:cNvSpPr/>
          <p:nvPr/>
        </p:nvSpPr>
        <p:spPr>
          <a:xfrm>
            <a:off x="1933303" y="428129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F0694D4-1DF1-10F0-E733-48E861B0A6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969" y="4287782"/>
            <a:ext cx="275541" cy="286788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BADAB8A7-898C-86D4-A11C-EC5E7C1C2515}"/>
              </a:ext>
            </a:extLst>
          </p:cNvPr>
          <p:cNvSpPr/>
          <p:nvPr/>
        </p:nvSpPr>
        <p:spPr>
          <a:xfrm>
            <a:off x="1933303" y="6279914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55491730-344B-E2F0-734D-BB3EE6509534}"/>
              </a:ext>
            </a:extLst>
          </p:cNvPr>
          <p:cNvSpPr/>
          <p:nvPr/>
        </p:nvSpPr>
        <p:spPr>
          <a:xfrm>
            <a:off x="4232366" y="428129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32B373B5-DCD3-7B59-A5D4-0E4D7CD3694A}"/>
              </a:ext>
            </a:extLst>
          </p:cNvPr>
          <p:cNvSpPr/>
          <p:nvPr/>
        </p:nvSpPr>
        <p:spPr>
          <a:xfrm>
            <a:off x="4232366" y="6279914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0FBAE621-6DB9-442C-EB24-EFC3F83B7BC7}"/>
              </a:ext>
            </a:extLst>
          </p:cNvPr>
          <p:cNvSpPr/>
          <p:nvPr/>
        </p:nvSpPr>
        <p:spPr>
          <a:xfrm>
            <a:off x="6551023" y="428129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4C981E10-80C2-B1B5-506F-430B9228C06C}"/>
              </a:ext>
            </a:extLst>
          </p:cNvPr>
          <p:cNvSpPr/>
          <p:nvPr/>
        </p:nvSpPr>
        <p:spPr>
          <a:xfrm>
            <a:off x="6551023" y="6279914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0E7FC35-2F6D-68D4-3DCC-3960E056C653}"/>
              </a:ext>
            </a:extLst>
          </p:cNvPr>
          <p:cNvSpPr/>
          <p:nvPr/>
        </p:nvSpPr>
        <p:spPr>
          <a:xfrm>
            <a:off x="8823960" y="428129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FAF24B6-0AC2-8216-B34E-A8955301D7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32" y="4287782"/>
            <a:ext cx="275541" cy="28678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460D0708-C3DB-1341-3838-8246D758C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157" y="4287782"/>
            <a:ext cx="275541" cy="28678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A7A976F-AAED-9917-A8F9-C22413FE84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62" y="6279868"/>
            <a:ext cx="275541" cy="28678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251C2AB-0A02-ABA4-835F-9E3AF43D0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688" y="6279868"/>
            <a:ext cx="275541" cy="286788"/>
          </a:xfrm>
          <a:prstGeom prst="rect">
            <a:avLst/>
          </a:prstGeom>
        </p:spPr>
      </p:pic>
      <p:sp>
        <p:nvSpPr>
          <p:cNvPr id="29" name="Titel 2">
            <a:extLst>
              <a:ext uri="{FF2B5EF4-FFF2-40B4-BE49-F238E27FC236}">
                <a16:creationId xmlns:a16="http://schemas.microsoft.com/office/drawing/2014/main" id="{BB0A9EA7-B760-DD99-F136-14A317F69F7B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57515B0-21FC-AFC8-D61B-11E14DF3DC37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5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munt, valuta, geld, metaal&#10;&#10;Door AI gegenereerde inhoud is mogelijk onjuist.">
            <a:extLst>
              <a:ext uri="{FF2B5EF4-FFF2-40B4-BE49-F238E27FC236}">
                <a16:creationId xmlns:a16="http://schemas.microsoft.com/office/drawing/2014/main" id="{512EA2FD-D037-37A6-18DC-6EBAB4B2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260" y="4721841"/>
            <a:ext cx="1743371" cy="1536722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38D6E75E-2F01-5BA5-4E70-E12087ACD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2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215A74C8-3F73-6AB4-DFDA-205F9CF2F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Als je contactloos betaalt, kun je niet meer dan vijftig euro afrekenen.</a:t>
            </a:r>
          </a:p>
          <a:p>
            <a:r>
              <a:rPr lang="nl-NL" sz="2000"/>
              <a:t>        waar                         niet waar</a:t>
            </a:r>
          </a:p>
          <a:p>
            <a:endParaRPr lang="nl-NL" sz="2000"/>
          </a:p>
          <a:p>
            <a:r>
              <a:rPr lang="nl-NL" sz="2000"/>
              <a:t>Je moet achttien zijn om een horloge te mogen betalen.</a:t>
            </a:r>
          </a:p>
          <a:p>
            <a:r>
              <a:rPr lang="nl-NL" sz="2000"/>
              <a:t>        waar                         niet waar</a:t>
            </a:r>
          </a:p>
          <a:p>
            <a:endParaRPr lang="nl-NL" sz="2000"/>
          </a:p>
          <a:p>
            <a:r>
              <a:rPr lang="nl-NL" sz="2000"/>
              <a:t>Als je contant betaalt, wordt een bedrag afgerond op vijf cent. Als je pint niet.</a:t>
            </a:r>
          </a:p>
          <a:p>
            <a:r>
              <a:rPr lang="nl-NL" sz="2000"/>
              <a:t>        waar                         niet waar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6A6694-FD54-21A4-EEDF-00459ADEDACE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A3EC6C18-A43E-D918-B892-E7DE0F6B883C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WAAR OF NIET?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5C3F0D33-C462-0D56-CB70-1AB915EE3C45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A6E79C7-BE1F-F546-71BE-3A5DC77B608F}"/>
              </a:ext>
            </a:extLst>
          </p:cNvPr>
          <p:cNvSpPr/>
          <p:nvPr/>
        </p:nvSpPr>
        <p:spPr>
          <a:xfrm>
            <a:off x="1045029" y="281605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81A3E5C-4E9B-B48B-E643-B1E9CBFA1A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58" y="2829029"/>
            <a:ext cx="275541" cy="286788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74CD7D20-4ED5-1A63-0C67-A33A117F15FD}"/>
              </a:ext>
            </a:extLst>
          </p:cNvPr>
          <p:cNvSpPr/>
          <p:nvPr/>
        </p:nvSpPr>
        <p:spPr>
          <a:xfrm>
            <a:off x="2847703" y="281605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FD7DB04-7731-53FE-6DF0-A70890573620}"/>
              </a:ext>
            </a:extLst>
          </p:cNvPr>
          <p:cNvSpPr/>
          <p:nvPr/>
        </p:nvSpPr>
        <p:spPr>
          <a:xfrm>
            <a:off x="1045029" y="4037436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A26D6E0-B0D8-1C6C-4E9E-21DC88DF7F70}"/>
              </a:ext>
            </a:extLst>
          </p:cNvPr>
          <p:cNvSpPr/>
          <p:nvPr/>
        </p:nvSpPr>
        <p:spPr>
          <a:xfrm>
            <a:off x="2847703" y="4037436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E4BF8950-C4B7-4D71-AC11-D1C683773D87}"/>
              </a:ext>
            </a:extLst>
          </p:cNvPr>
          <p:cNvSpPr/>
          <p:nvPr/>
        </p:nvSpPr>
        <p:spPr>
          <a:xfrm>
            <a:off x="1045029" y="523921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124DCE4C-6C69-6799-12B2-046A6B76F2E2}"/>
              </a:ext>
            </a:extLst>
          </p:cNvPr>
          <p:cNvSpPr/>
          <p:nvPr/>
        </p:nvSpPr>
        <p:spPr>
          <a:xfrm>
            <a:off x="2847703" y="523921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A4BF1D1-D358-5388-1C59-9D6A06435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333" y="4037343"/>
            <a:ext cx="275541" cy="28678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B339F65-6A6B-8AE7-1E5E-F3C7C4C26C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96" y="5252189"/>
            <a:ext cx="275541" cy="28678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7CB11D1D-BC0A-5C65-3B1E-5C68A0C22540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27435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elektronica, rekenmachine, tekst&#10;&#10;Door AI gegenereerde inhoud is mogelijk onjuist.">
            <a:extLst>
              <a:ext uri="{FF2B5EF4-FFF2-40B4-BE49-F238E27FC236}">
                <a16:creationId xmlns:a16="http://schemas.microsoft.com/office/drawing/2014/main" id="{3E8E5A92-3388-E548-D6ED-102211F2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53" y="3490422"/>
            <a:ext cx="4289383" cy="2942077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5E321DFB-284B-79F3-77C0-72147A8E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3a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469E39F1-29BF-EA5B-1A31-2133B028D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Over je pincode: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>
                <a:effectLst/>
              </a:rPr>
              <a:t>        Een pincode geef je alleen aan mensen die werken bij jouw eigen bank.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  <a:effectLst/>
              </a:rPr>
              <a:t> </a:t>
            </a:r>
            <a:endParaRPr lang="nl-NL" sz="2000">
              <a:solidFill>
                <a:srgbClr val="00A1E3"/>
              </a:solidFill>
              <a:effectLst/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  <a:effectLst/>
              </a:rPr>
            </a:br>
            <a:r>
              <a:rPr lang="nl-NL" sz="2000">
                <a:solidFill>
                  <a:srgbClr val="00A1E3"/>
                </a:solidFill>
                <a:effectLst/>
              </a:rPr>
              <a:t>        </a:t>
            </a:r>
            <a:r>
              <a:rPr lang="nl-NL" sz="2000">
                <a:effectLst/>
              </a:rPr>
              <a:t>Een pincode geef je aan iedereen die erom vraagt.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  <a:effectLst/>
              </a:rPr>
              <a:t> </a:t>
            </a:r>
            <a:endParaRPr lang="nl-NL" sz="2000">
              <a:solidFill>
                <a:srgbClr val="00A1E3"/>
              </a:solidFill>
              <a:effectLst/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  <a:effectLst/>
              </a:rPr>
            </a:br>
            <a:r>
              <a:rPr lang="nl-NL" sz="2000">
                <a:solidFill>
                  <a:srgbClr val="00A1E3"/>
                </a:solidFill>
                <a:effectLst/>
              </a:rPr>
              <a:t>        </a:t>
            </a:r>
            <a:r>
              <a:rPr lang="nl-NL" sz="2000">
                <a:effectLst/>
              </a:rPr>
              <a:t>Een pincode geef je NOOIT aan iemand anders.</a:t>
            </a:r>
          </a:p>
          <a:p>
            <a:endParaRPr lang="nl-NL" sz="20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8C979D-6A7D-5D04-7897-9AC2D5625490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8960E66-21C7-BC7B-4786-361A6B30807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KIES HET JUISTE ANTWOORD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AADE0264-30D8-5BB8-BF80-A8B9FDA5CBE5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A353950-1EB0-B2DB-87D3-A2808A447963}"/>
              </a:ext>
            </a:extLst>
          </p:cNvPr>
          <p:cNvSpPr/>
          <p:nvPr/>
        </p:nvSpPr>
        <p:spPr>
          <a:xfrm>
            <a:off x="1058091" y="297281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D91826E-C9FF-0057-D00D-0FB2ADDBFE35}"/>
              </a:ext>
            </a:extLst>
          </p:cNvPr>
          <p:cNvSpPr/>
          <p:nvPr/>
        </p:nvSpPr>
        <p:spPr>
          <a:xfrm>
            <a:off x="1058091" y="3599830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ECE305D-31A4-78D4-AAFA-ACA1BC704E21}"/>
              </a:ext>
            </a:extLst>
          </p:cNvPr>
          <p:cNvSpPr/>
          <p:nvPr/>
        </p:nvSpPr>
        <p:spPr>
          <a:xfrm>
            <a:off x="1058091" y="422684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B7A05C2-19DB-1C1A-05E7-9FCDF7818E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0" y="4239817"/>
            <a:ext cx="275541" cy="28678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4FB6D923-BEBF-6B72-1B38-F8EAFB1788A6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5383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gebouw, raam, Klassieke architectuur, overheidsgebouw&#10;&#10;Door AI gegenereerde inhoud is mogelijk onjuist.">
            <a:extLst>
              <a:ext uri="{FF2B5EF4-FFF2-40B4-BE49-F238E27FC236}">
                <a16:creationId xmlns:a16="http://schemas.microsoft.com/office/drawing/2014/main" id="{AF9A344D-A340-C386-4BCC-87F2966C9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533" y="853838"/>
            <a:ext cx="4080788" cy="4080788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5E321DFB-284B-79F3-77C0-72147A8E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3b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8C979D-6A7D-5D04-7897-9AC2D5625490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8960E66-21C7-BC7B-4786-361A6B30807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KIES HET JUISTE ANTWOORD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AADE0264-30D8-5BB8-BF80-A8B9FDA5CBE5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CFD2DCE-77FE-1F1F-3C83-58D19BD7E366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  <p:sp>
        <p:nvSpPr>
          <p:cNvPr id="4" name="Ondertitel 1">
            <a:extLst>
              <a:ext uri="{FF2B5EF4-FFF2-40B4-BE49-F238E27FC236}">
                <a16:creationId xmlns:a16="http://schemas.microsoft.com/office/drawing/2014/main" id="{6EDE7C1D-DC6E-873C-140C-E0E88079AAE7}"/>
              </a:ext>
            </a:extLst>
          </p:cNvPr>
          <p:cNvSpPr txBox="1">
            <a:spLocks/>
          </p:cNvSpPr>
          <p:nvPr/>
        </p:nvSpPr>
        <p:spPr>
          <a:xfrm>
            <a:off x="959369" y="2406643"/>
            <a:ext cx="8691407" cy="3490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Over een bank: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/>
              <a:t>         Als je geld leent van een bank, moet je meer terugbetalen   </a:t>
            </a:r>
          </a:p>
          <a:p>
            <a:pPr>
              <a:lnSpc>
                <a:spcPts val="1775"/>
              </a:lnSpc>
            </a:pPr>
            <a:r>
              <a:rPr lang="nl-NL" sz="2000"/>
              <a:t>         dan je hebt geleend.</a:t>
            </a:r>
          </a:p>
          <a:p>
            <a:pPr>
              <a:lnSpc>
                <a:spcPct val="120000"/>
              </a:lnSpc>
            </a:pPr>
            <a:r>
              <a:rPr lang="nl-NL" sz="2000">
                <a:solidFill>
                  <a:srgbClr val="00A1E3"/>
                </a:solidFill>
              </a:rPr>
              <a:t>         </a:t>
            </a:r>
            <a:r>
              <a:rPr lang="nl-NL" sz="2000"/>
              <a:t>Als je geld leent van een bank, krijg je meer terug dan je </a:t>
            </a:r>
            <a:br>
              <a:rPr lang="nl-NL" sz="2000"/>
            </a:br>
            <a:r>
              <a:rPr lang="nl-NL" sz="2000"/>
              <a:t>         hebt geleend. </a:t>
            </a:r>
          </a:p>
          <a:p>
            <a:pPr>
              <a:lnSpc>
                <a:spcPct val="120000"/>
              </a:lnSpc>
            </a:pPr>
            <a:r>
              <a:rPr lang="nl-NL" sz="2000">
                <a:solidFill>
                  <a:srgbClr val="00A1E3"/>
                </a:solidFill>
              </a:rPr>
              <a:t>         </a:t>
            </a:r>
            <a:r>
              <a:rPr lang="nl-NL" sz="2000"/>
              <a:t>Als je geld op een bankrekening zet, moet je geld betalen </a:t>
            </a:r>
            <a:br>
              <a:rPr lang="nl-NL" sz="2000"/>
            </a:br>
            <a:r>
              <a:rPr lang="nl-NL" sz="2000"/>
              <a:t>         om het terug te krijgen.</a:t>
            </a:r>
          </a:p>
          <a:p>
            <a:endParaRPr lang="nl-NL" sz="200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8DC8510-7091-A2AE-46D3-BBA9D1EF0BAB}"/>
              </a:ext>
            </a:extLst>
          </p:cNvPr>
          <p:cNvSpPr/>
          <p:nvPr/>
        </p:nvSpPr>
        <p:spPr>
          <a:xfrm>
            <a:off x="1058091" y="297281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531237C-C0F8-3E6A-88FE-77249E23AA19}"/>
              </a:ext>
            </a:extLst>
          </p:cNvPr>
          <p:cNvSpPr/>
          <p:nvPr/>
        </p:nvSpPr>
        <p:spPr>
          <a:xfrm>
            <a:off x="1058091" y="379335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B60ACEC-F251-0802-B594-FE869F462F9C}"/>
              </a:ext>
            </a:extLst>
          </p:cNvPr>
          <p:cNvSpPr/>
          <p:nvPr/>
        </p:nvSpPr>
        <p:spPr>
          <a:xfrm>
            <a:off x="1058091" y="461390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94B021A6-EE10-81F1-B3AD-63C53D214A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1" y="2985783"/>
            <a:ext cx="275541" cy="286788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AFB555C9-2C15-A696-4749-0E690DDC7CEC}"/>
              </a:ext>
            </a:extLst>
          </p:cNvPr>
          <p:cNvSpPr txBox="1"/>
          <p:nvPr/>
        </p:nvSpPr>
        <p:spPr>
          <a:xfrm>
            <a:off x="7959687" y="5078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4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odeaccessoire, mode, ketting, accessoire&#10;&#10;Door AI gegenereerde inhoud is mogelijk onjuist.">
            <a:extLst>
              <a:ext uri="{FF2B5EF4-FFF2-40B4-BE49-F238E27FC236}">
                <a16:creationId xmlns:a16="http://schemas.microsoft.com/office/drawing/2014/main" id="{4107F7F6-2D67-7588-F4FF-4D2778709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146" y="1117112"/>
            <a:ext cx="7587618" cy="5058411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5E321DFB-284B-79F3-77C0-72147A8E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3c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469E39F1-29BF-EA5B-1A31-2133B028D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7238915" cy="3490462"/>
          </a:xfrm>
        </p:spPr>
        <p:txBody>
          <a:bodyPr>
            <a:noAutofit/>
          </a:bodyPr>
          <a:lstStyle/>
          <a:p>
            <a:r>
              <a:rPr lang="nl-NL" sz="2000"/>
              <a:t>Over veiligheid: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>
                <a:effectLst/>
              </a:rPr>
              <a:t>         Bij money </a:t>
            </a:r>
            <a:r>
              <a:rPr lang="nl-NL" sz="2000" err="1">
                <a:effectLst/>
              </a:rPr>
              <a:t>muling</a:t>
            </a:r>
            <a:r>
              <a:rPr lang="nl-NL" sz="2000">
                <a:effectLst/>
              </a:rPr>
              <a:t> (geldezel) kijkt er iemand over je  schouder   </a:t>
            </a:r>
          </a:p>
          <a:p>
            <a:pPr>
              <a:lnSpc>
                <a:spcPts val="1775"/>
              </a:lnSpc>
            </a:pPr>
            <a:r>
              <a:rPr lang="nl-NL" sz="2000">
                <a:effectLst/>
              </a:rPr>
              <a:t>         terwijl je geld pint.</a:t>
            </a:r>
          </a:p>
          <a:p>
            <a:pPr>
              <a:lnSpc>
                <a:spcPct val="120000"/>
              </a:lnSpc>
            </a:pPr>
            <a:r>
              <a:rPr lang="nl-NL" sz="2000">
                <a:solidFill>
                  <a:srgbClr val="00A1E3"/>
                </a:solidFill>
                <a:effectLst/>
              </a:rPr>
              <a:t>         </a:t>
            </a:r>
            <a:r>
              <a:rPr lang="nl-NL" sz="2000" err="1">
                <a:effectLst/>
              </a:rPr>
              <a:t>Spoofing</a:t>
            </a:r>
            <a:r>
              <a:rPr lang="nl-NL" sz="2000">
                <a:effectLst/>
              </a:rPr>
              <a:t> is net als </a:t>
            </a:r>
            <a:r>
              <a:rPr lang="nl-NL" sz="2000" err="1">
                <a:effectLst/>
              </a:rPr>
              <a:t>phishing</a:t>
            </a:r>
            <a:r>
              <a:rPr lang="nl-NL" sz="2000">
                <a:effectLst/>
              </a:rPr>
              <a:t>: iemand probeert je bankgegevens</a:t>
            </a:r>
            <a:br>
              <a:rPr lang="nl-NL" sz="2000">
                <a:effectLst/>
              </a:rPr>
            </a:br>
            <a:r>
              <a:rPr lang="nl-NL" sz="2000"/>
              <a:t>         </a:t>
            </a:r>
            <a:r>
              <a:rPr lang="nl-NL" sz="2000">
                <a:effectLst/>
              </a:rPr>
              <a:t>te krijgen door zich voor te doen als een ander. </a:t>
            </a:r>
          </a:p>
          <a:p>
            <a:pPr>
              <a:lnSpc>
                <a:spcPct val="120000"/>
              </a:lnSpc>
            </a:pPr>
            <a:r>
              <a:rPr lang="nl-NL" sz="2000">
                <a:solidFill>
                  <a:srgbClr val="00A1E3"/>
                </a:solidFill>
                <a:effectLst/>
              </a:rPr>
              <a:t>         </a:t>
            </a:r>
            <a:r>
              <a:rPr lang="nl-NL" sz="2000">
                <a:effectLst/>
              </a:rPr>
              <a:t>Cash trapping is gewoon een moeilijk woord voor zakkenrollen.</a:t>
            </a:r>
          </a:p>
          <a:p>
            <a:endParaRPr lang="nl-NL" sz="20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C8C979D-6A7D-5D04-7897-9AC2D5625490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8960E66-21C7-BC7B-4786-361A6B30807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KIES HET JUISTE ANTWOORD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AADE0264-30D8-5BB8-BF80-A8B9FDA5CBE5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A353950-1EB0-B2DB-87D3-A2808A447963}"/>
              </a:ext>
            </a:extLst>
          </p:cNvPr>
          <p:cNvSpPr/>
          <p:nvPr/>
        </p:nvSpPr>
        <p:spPr>
          <a:xfrm>
            <a:off x="1058091" y="297281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D91826E-C9FF-0057-D00D-0FB2ADDBFE35}"/>
              </a:ext>
            </a:extLst>
          </p:cNvPr>
          <p:cNvSpPr/>
          <p:nvPr/>
        </p:nvSpPr>
        <p:spPr>
          <a:xfrm>
            <a:off x="1058091" y="379335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ECE305D-31A4-78D4-AAFA-ACA1BC704E21}"/>
              </a:ext>
            </a:extLst>
          </p:cNvPr>
          <p:cNvSpPr/>
          <p:nvPr/>
        </p:nvSpPr>
        <p:spPr>
          <a:xfrm>
            <a:off x="1058091" y="461390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CC085D-E82D-4AE6-C821-EC863527D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1" y="3805883"/>
            <a:ext cx="275541" cy="28678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5D3D3AD-E142-CCD9-20AA-2AA9916FAC99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21520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95410286-1381-BCAE-2A8D-585E71F79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4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5B379EAA-E3A3-D117-C4E9-7F600E99C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Waarmee houd jij rekening als je iets koopt?</a:t>
            </a:r>
          </a:p>
          <a:p>
            <a:r>
              <a:rPr lang="nl-NL" sz="2000"/>
              <a:t>Noem vijf dingen.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181B96D-F26D-D8DA-BA0F-1A14D9817325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090A1577-D7AD-6831-0019-D513386BA27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NOEM VIJF DINGEN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E3DA78BD-0D62-DCC6-12FE-A079148087AD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5" name="Afgeronde rechthoek 14">
            <a:extLst>
              <a:ext uri="{FF2B5EF4-FFF2-40B4-BE49-F238E27FC236}">
                <a16:creationId xmlns:a16="http://schemas.microsoft.com/office/drawing/2014/main" id="{CEDC86B7-648C-E44A-8296-E08FA4015A32}"/>
              </a:ext>
            </a:extLst>
          </p:cNvPr>
          <p:cNvSpPr/>
          <p:nvPr/>
        </p:nvSpPr>
        <p:spPr>
          <a:xfrm>
            <a:off x="1029696" y="3302296"/>
            <a:ext cx="7706687" cy="2956267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54457FA-A2B2-2E74-F5C5-79EF151893D6}"/>
              </a:ext>
            </a:extLst>
          </p:cNvPr>
          <p:cNvSpPr txBox="1"/>
          <p:nvPr/>
        </p:nvSpPr>
        <p:spPr>
          <a:xfrm>
            <a:off x="1433454" y="3397096"/>
            <a:ext cx="710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Merk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4C490C8-8280-DA81-C029-4E14CF286D1B}"/>
              </a:ext>
            </a:extLst>
          </p:cNvPr>
          <p:cNvSpPr txBox="1">
            <a:spLocks/>
          </p:cNvSpPr>
          <p:nvPr/>
        </p:nvSpPr>
        <p:spPr>
          <a:xfrm>
            <a:off x="1181437" y="3514688"/>
            <a:ext cx="464482" cy="417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accent5">
                    <a:lumMod val="40000"/>
                    <a:lumOff val="60000"/>
                  </a:schemeClr>
                </a:solidFill>
              </a:rPr>
              <a:t>1</a:t>
            </a:r>
          </a:p>
          <a:p>
            <a:endParaRPr lang="nl-NL" sz="200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A9D945EF-A3B8-A3C8-130B-7AD194B9927C}"/>
              </a:ext>
            </a:extLst>
          </p:cNvPr>
          <p:cNvSpPr txBox="1">
            <a:spLocks/>
          </p:cNvSpPr>
          <p:nvPr/>
        </p:nvSpPr>
        <p:spPr>
          <a:xfrm>
            <a:off x="1181437" y="4060063"/>
            <a:ext cx="464482" cy="417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accent5">
                    <a:lumMod val="40000"/>
                    <a:lumOff val="60000"/>
                  </a:schemeClr>
                </a:solidFill>
              </a:rPr>
              <a:t>2</a:t>
            </a:r>
          </a:p>
          <a:p>
            <a:endParaRPr lang="nl-NL" sz="200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2479F003-CBB8-F846-9BBD-B676C250D106}"/>
              </a:ext>
            </a:extLst>
          </p:cNvPr>
          <p:cNvSpPr txBox="1">
            <a:spLocks/>
          </p:cNvSpPr>
          <p:nvPr/>
        </p:nvSpPr>
        <p:spPr>
          <a:xfrm>
            <a:off x="1181437" y="4605438"/>
            <a:ext cx="464482" cy="417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accent5">
                    <a:lumMod val="40000"/>
                    <a:lumOff val="60000"/>
                  </a:schemeClr>
                </a:solidFill>
              </a:rPr>
              <a:t>3</a:t>
            </a:r>
          </a:p>
          <a:p>
            <a:endParaRPr lang="nl-NL" sz="200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D3CE1BC4-3D60-E923-1801-190152AD50AD}"/>
              </a:ext>
            </a:extLst>
          </p:cNvPr>
          <p:cNvSpPr txBox="1">
            <a:spLocks/>
          </p:cNvSpPr>
          <p:nvPr/>
        </p:nvSpPr>
        <p:spPr>
          <a:xfrm>
            <a:off x="1181437" y="5150813"/>
            <a:ext cx="464482" cy="417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</a:p>
          <a:p>
            <a:endParaRPr lang="nl-NL" sz="200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72149B3A-A58D-0993-9140-8F93805E44CC}"/>
              </a:ext>
            </a:extLst>
          </p:cNvPr>
          <p:cNvSpPr txBox="1">
            <a:spLocks/>
          </p:cNvSpPr>
          <p:nvPr/>
        </p:nvSpPr>
        <p:spPr>
          <a:xfrm>
            <a:off x="1181437" y="5696188"/>
            <a:ext cx="464482" cy="417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chemeClr val="accent5">
                    <a:lumMod val="40000"/>
                    <a:lumOff val="60000"/>
                  </a:schemeClr>
                </a:solidFill>
              </a:rPr>
              <a:t>5</a:t>
            </a:r>
          </a:p>
          <a:p>
            <a:endParaRPr lang="nl-NL" sz="200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88241A9-E37A-1A1A-6837-C2C5F37767DF}"/>
              </a:ext>
            </a:extLst>
          </p:cNvPr>
          <p:cNvSpPr txBox="1"/>
          <p:nvPr/>
        </p:nvSpPr>
        <p:spPr>
          <a:xfrm>
            <a:off x="1433454" y="3935939"/>
            <a:ext cx="290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Prijs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409A970-A5F2-F63E-A625-E125F011C5B0}"/>
              </a:ext>
            </a:extLst>
          </p:cNvPr>
          <p:cNvSpPr txBox="1"/>
          <p:nvPr/>
        </p:nvSpPr>
        <p:spPr>
          <a:xfrm>
            <a:off x="1433454" y="4474782"/>
            <a:ext cx="275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Kleur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9EAB123-8613-BCA7-829E-C362899F932D}"/>
              </a:ext>
            </a:extLst>
          </p:cNvPr>
          <p:cNvSpPr txBox="1"/>
          <p:nvPr/>
        </p:nvSpPr>
        <p:spPr>
          <a:xfrm>
            <a:off x="1433454" y="5013625"/>
            <a:ext cx="255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Kwaliteit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AD0850D-F76F-3006-7CF2-0750FCFAA00C}"/>
              </a:ext>
            </a:extLst>
          </p:cNvPr>
          <p:cNvSpPr txBox="1"/>
          <p:nvPr/>
        </p:nvSpPr>
        <p:spPr>
          <a:xfrm>
            <a:off x="1433454" y="5552467"/>
            <a:ext cx="300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Model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90FAA53-E6A3-265E-AF10-99BE14D6DB4A}"/>
              </a:ext>
            </a:extLst>
          </p:cNvPr>
          <p:cNvSpPr txBox="1"/>
          <p:nvPr/>
        </p:nvSpPr>
        <p:spPr>
          <a:xfrm>
            <a:off x="5012679" y="3442816"/>
            <a:ext cx="300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Hoe iets staat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2AE0555-F114-0D77-9742-E12BEC6A3F82}"/>
              </a:ext>
            </a:extLst>
          </p:cNvPr>
          <p:cNvSpPr txBox="1"/>
          <p:nvPr/>
        </p:nvSpPr>
        <p:spPr>
          <a:xfrm>
            <a:off x="5012679" y="4475249"/>
            <a:ext cx="3001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Nieuw of tweede hands</a:t>
            </a:r>
          </a:p>
        </p:txBody>
      </p:sp>
      <p:pic>
        <p:nvPicPr>
          <p:cNvPr id="29" name="Afbeelding 28" descr="Afbeelding met hanger, Kledinghanger&#10;&#10;Door AI gegenereerde inhoud is mogelijk onjuist.">
            <a:extLst>
              <a:ext uri="{FF2B5EF4-FFF2-40B4-BE49-F238E27FC236}">
                <a16:creationId xmlns:a16="http://schemas.microsoft.com/office/drawing/2014/main" id="{2F0DF5E8-70BA-02D5-5250-4ED67103C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4178">
            <a:off x="8058956" y="265734"/>
            <a:ext cx="4016978" cy="2677985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ABB77274-4D7A-6E15-74C6-0B104D597522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393143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Afbeelding met Dierfiguur, tekenfilm, Babyspeelgoed, speelgoed&#10;&#10;Door AI gegenereerde inhoud is mogelijk onjuist.">
            <a:extLst>
              <a:ext uri="{FF2B5EF4-FFF2-40B4-BE49-F238E27FC236}">
                <a16:creationId xmlns:a16="http://schemas.microsoft.com/office/drawing/2014/main" id="{A6E99318-BC89-A65E-6B99-6A65E53B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68" y="1329408"/>
            <a:ext cx="5502408" cy="5155253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A90CB1B5-35B1-3A20-65B8-FDF1903E5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5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67068A37-1EF7-2933-3D92-1A302145C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2"/>
            <a:ext cx="10366127" cy="5476791"/>
          </a:xfrm>
        </p:spPr>
        <p:txBody>
          <a:bodyPr>
            <a:noAutofit/>
          </a:bodyPr>
          <a:lstStyle/>
          <a:p>
            <a:r>
              <a:rPr lang="nl-NL" sz="2000"/>
              <a:t>Een </a:t>
            </a:r>
            <a:r>
              <a:rPr lang="nl-NL" sz="2000" b="1"/>
              <a:t>1</a:t>
            </a:r>
            <a:r>
              <a:rPr lang="nl-NL" sz="2000"/>
              <a:t> voor het goedkoopste, een </a:t>
            </a:r>
            <a:r>
              <a:rPr lang="nl-NL" sz="2000" b="1"/>
              <a:t>5</a:t>
            </a:r>
            <a:r>
              <a:rPr lang="nl-NL" sz="2000"/>
              <a:t> voor het duurste.</a:t>
            </a:r>
          </a:p>
          <a:p>
            <a:pPr>
              <a:lnSpc>
                <a:spcPct val="170000"/>
              </a:lnSpc>
            </a:pPr>
            <a:r>
              <a:rPr lang="nl-NL" sz="2000">
                <a:effectLst/>
              </a:rPr>
              <a:t>             Naar het zwemparadijs   </a:t>
            </a:r>
          </a:p>
          <a:p>
            <a:pPr>
              <a:lnSpc>
                <a:spcPct val="170000"/>
              </a:lnSpc>
            </a:pPr>
            <a:r>
              <a:rPr lang="nl-NL" sz="2000">
                <a:effectLst/>
              </a:rPr>
              <a:t>             Naar een pretpark </a:t>
            </a:r>
          </a:p>
          <a:p>
            <a:pPr>
              <a:lnSpc>
                <a:spcPct val="170000"/>
              </a:lnSpc>
            </a:pPr>
            <a:r>
              <a:rPr lang="nl-NL" sz="2000">
                <a:effectLst/>
              </a:rPr>
              <a:t>             Naar de bioscoop </a:t>
            </a:r>
          </a:p>
          <a:p>
            <a:pPr>
              <a:lnSpc>
                <a:spcPct val="170000"/>
              </a:lnSpc>
            </a:pPr>
            <a:r>
              <a:rPr lang="nl-NL" sz="2000">
                <a:effectLst/>
              </a:rPr>
              <a:t>             Een parachutesprong maken </a:t>
            </a:r>
          </a:p>
          <a:p>
            <a:pPr>
              <a:lnSpc>
                <a:spcPct val="170000"/>
              </a:lnSpc>
            </a:pPr>
            <a:r>
              <a:rPr lang="nl-NL" sz="2000">
                <a:effectLst/>
              </a:rPr>
              <a:t>             Naar de speeltuin </a:t>
            </a:r>
          </a:p>
          <a:p>
            <a:endParaRPr lang="nl-NL" sz="200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F9845D5-D00E-83B7-0DB1-05FAAF33F424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559377CC-33D3-45AB-E4AE-4E127C7F8212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GEEF CIJFERS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155554E5-210B-A7B8-6F3A-C7AC27FB34F5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28BB58D-D25A-5A51-376D-50AAD2DD70D1}"/>
              </a:ext>
            </a:extLst>
          </p:cNvPr>
          <p:cNvSpPr/>
          <p:nvPr/>
        </p:nvSpPr>
        <p:spPr>
          <a:xfrm>
            <a:off x="1058091" y="2873760"/>
            <a:ext cx="524912" cy="5162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EE34DAB-84AD-57A3-E486-429D606EA68A}"/>
              </a:ext>
            </a:extLst>
          </p:cNvPr>
          <p:cNvSpPr/>
          <p:nvPr/>
        </p:nvSpPr>
        <p:spPr>
          <a:xfrm>
            <a:off x="1058091" y="3527411"/>
            <a:ext cx="524912" cy="5162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CFF0F531-6211-268C-F1AB-1E9A6CF80CA2}"/>
              </a:ext>
            </a:extLst>
          </p:cNvPr>
          <p:cNvSpPr/>
          <p:nvPr/>
        </p:nvSpPr>
        <p:spPr>
          <a:xfrm>
            <a:off x="1058091" y="4181062"/>
            <a:ext cx="524912" cy="5162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DD1AD97-B600-64FF-B89E-98A58FCEF15B}"/>
              </a:ext>
            </a:extLst>
          </p:cNvPr>
          <p:cNvSpPr/>
          <p:nvPr/>
        </p:nvSpPr>
        <p:spPr>
          <a:xfrm>
            <a:off x="1058091" y="4834713"/>
            <a:ext cx="524912" cy="5162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AB45B01-71C9-0A6B-C49D-D44A063BD528}"/>
              </a:ext>
            </a:extLst>
          </p:cNvPr>
          <p:cNvSpPr/>
          <p:nvPr/>
        </p:nvSpPr>
        <p:spPr>
          <a:xfrm>
            <a:off x="1058091" y="5488364"/>
            <a:ext cx="524912" cy="5162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F63A2C2-B991-7949-55F0-91201393091D}"/>
              </a:ext>
            </a:extLst>
          </p:cNvPr>
          <p:cNvSpPr txBox="1"/>
          <p:nvPr/>
        </p:nvSpPr>
        <p:spPr>
          <a:xfrm>
            <a:off x="1053250" y="2847421"/>
            <a:ext cx="52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3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5182E62-FA67-3711-48A1-59E9FE3E456B}"/>
              </a:ext>
            </a:extLst>
          </p:cNvPr>
          <p:cNvSpPr txBox="1"/>
          <p:nvPr/>
        </p:nvSpPr>
        <p:spPr>
          <a:xfrm>
            <a:off x="1048410" y="3500564"/>
            <a:ext cx="52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4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82AA6A1-4613-B7CB-44D1-95F0003602EB}"/>
              </a:ext>
            </a:extLst>
          </p:cNvPr>
          <p:cNvSpPr txBox="1"/>
          <p:nvPr/>
        </p:nvSpPr>
        <p:spPr>
          <a:xfrm>
            <a:off x="1048410" y="4153707"/>
            <a:ext cx="52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2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5566048-F18E-46FF-819D-63F01182B77E}"/>
              </a:ext>
            </a:extLst>
          </p:cNvPr>
          <p:cNvSpPr txBox="1"/>
          <p:nvPr/>
        </p:nvSpPr>
        <p:spPr>
          <a:xfrm>
            <a:off x="1048410" y="4806850"/>
            <a:ext cx="52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5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A2CAA61-6ED0-251C-A6C8-ED8B2FD6B3C8}"/>
              </a:ext>
            </a:extLst>
          </p:cNvPr>
          <p:cNvSpPr txBox="1"/>
          <p:nvPr/>
        </p:nvSpPr>
        <p:spPr>
          <a:xfrm>
            <a:off x="1048410" y="5459993"/>
            <a:ext cx="52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1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0B994822-81C9-1B49-A7BA-F29B6FD468F2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22293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B842766C-63F1-3D9F-4955-CDA7A39DC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6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3847C986-5680-E108-F13D-FADF425DC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2"/>
            <a:ext cx="10366127" cy="4222757"/>
          </a:xfrm>
        </p:spPr>
        <p:txBody>
          <a:bodyPr>
            <a:normAutofit lnSpcReduction="10000"/>
          </a:bodyPr>
          <a:lstStyle/>
          <a:p>
            <a:r>
              <a:rPr lang="nl-NL" sz="2000"/>
              <a:t>Vul het ontbrekende woord in:</a:t>
            </a:r>
          </a:p>
          <a:p>
            <a:r>
              <a:rPr lang="nl-NL" sz="2000"/>
              <a:t>Kies uit deze woorden</a:t>
            </a:r>
          </a:p>
          <a:p>
            <a:endParaRPr lang="nl-NL" sz="2000"/>
          </a:p>
          <a:p>
            <a:endParaRPr lang="nl-NL" sz="2000"/>
          </a:p>
          <a:p>
            <a:r>
              <a:rPr lang="nl-NL" sz="2000"/>
              <a:t>Als je iets online koopt, moet je voor het </a:t>
            </a:r>
            <a:r>
              <a:rPr lang="nl-NL" sz="2000" u="sng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                            </a:t>
            </a:r>
            <a:r>
              <a:rPr lang="nl-NL" sz="2000"/>
              <a:t> vaak betalen.</a:t>
            </a:r>
          </a:p>
          <a:p>
            <a:r>
              <a:rPr lang="nl-NL" sz="2000"/>
              <a:t>Als je iets in </a:t>
            </a:r>
            <a:r>
              <a:rPr lang="nl-NL" sz="2000" u="sng">
                <a:solidFill>
                  <a:schemeClr val="accent5">
                    <a:lumMod val="40000"/>
                    <a:lumOff val="60000"/>
                  </a:schemeClr>
                </a:solidFill>
              </a:rPr>
              <a:t>                                        </a:t>
            </a:r>
            <a:r>
              <a:rPr lang="nl-NL" sz="2000"/>
              <a:t> koopt, moet je uiteindelijk vaak meer betalen.</a:t>
            </a:r>
          </a:p>
          <a:p>
            <a:r>
              <a:rPr lang="nl-NL" sz="2000"/>
              <a:t>Bij een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1600" u="sng">
                <a:solidFill>
                  <a:srgbClr val="B0CDEA"/>
                </a:solidFill>
                <a:effectLst/>
                <a:latin typeface="Times"/>
              </a:rPr>
              <a:t>                                        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 </a:t>
            </a:r>
            <a:r>
              <a:rPr lang="nl-NL" sz="2000"/>
              <a:t>moet je elke maand een afgesproken bedrag betalen.</a:t>
            </a:r>
          </a:p>
          <a:p>
            <a:r>
              <a:rPr lang="nl-NL" sz="2000"/>
              <a:t>Als je iets terug wilt brengen naar een winkel, heb je een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1600" u="sng">
                <a:solidFill>
                  <a:srgbClr val="B0CDEA"/>
                </a:solidFill>
                <a:effectLst/>
                <a:latin typeface="Times"/>
              </a:rPr>
              <a:t>                                        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2000"/>
              <a:t>nodig.</a:t>
            </a:r>
          </a:p>
          <a:p>
            <a:r>
              <a:rPr lang="nl-NL" sz="2000"/>
              <a:t>Als een product van een bepaald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1600" u="sng">
                <a:solidFill>
                  <a:srgbClr val="B0CDEA"/>
                </a:solidFill>
                <a:effectLst/>
                <a:latin typeface="Times"/>
              </a:rPr>
              <a:t>                                        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2000"/>
              <a:t>is, betaal je vaak meer.</a:t>
            </a:r>
          </a:p>
          <a:p>
            <a:r>
              <a:rPr lang="nl-NL" sz="2000"/>
              <a:t>Het merk van een winkel, noem je het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nl-NL" sz="1600" u="sng">
                <a:solidFill>
                  <a:srgbClr val="B0CDEA"/>
                </a:solidFill>
                <a:effectLst/>
                <a:latin typeface="Times"/>
              </a:rPr>
              <a:t>                                        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 .</a:t>
            </a:r>
            <a:r>
              <a:rPr lang="nl-NL" sz="2000"/>
              <a:t> </a:t>
            </a:r>
          </a:p>
          <a:p>
            <a:r>
              <a:rPr lang="nl-NL" sz="1600" u="sng">
                <a:solidFill>
                  <a:srgbClr val="B0CDEA"/>
                </a:solidFill>
                <a:effectLst/>
                <a:latin typeface="Times"/>
              </a:rPr>
              <a:t>                                        </a:t>
            </a:r>
            <a:r>
              <a:rPr lang="nl-NL" sz="1600">
                <a:solidFill>
                  <a:srgbClr val="000000"/>
                </a:solidFill>
                <a:effectLst/>
                <a:latin typeface="Times"/>
              </a:rPr>
              <a:t>  </a:t>
            </a:r>
            <a:r>
              <a:rPr lang="nl-NL" sz="2000"/>
              <a:t>is reclame die verstopt zit in tv-programma’s of filmpjes.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4F63DE3-514B-6241-2F2E-53D6245B638E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02612262-4698-1DC9-21A5-7E7813E43C1E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VUL IN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9A3756A4-B1CF-53A3-3BF1-189CD5E075C0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3B69E84-9BD7-8A78-39D3-DAF41E43B9FB}"/>
              </a:ext>
            </a:extLst>
          </p:cNvPr>
          <p:cNvSpPr txBox="1"/>
          <p:nvPr/>
        </p:nvSpPr>
        <p:spPr>
          <a:xfrm>
            <a:off x="3484195" y="2734498"/>
            <a:ext cx="9273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afhalen</a:t>
            </a:r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ECC0549-EE64-6456-0474-05F2A122025F}"/>
              </a:ext>
            </a:extLst>
          </p:cNvPr>
          <p:cNvSpPr txBox="1"/>
          <p:nvPr/>
        </p:nvSpPr>
        <p:spPr>
          <a:xfrm>
            <a:off x="4503704" y="2734498"/>
            <a:ext cx="9273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A-merk</a:t>
            </a:r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9B10D30-26E4-A015-D2D7-4E875313FBA5}"/>
              </a:ext>
            </a:extLst>
          </p:cNvPr>
          <p:cNvSpPr txBox="1"/>
          <p:nvPr/>
        </p:nvSpPr>
        <p:spPr>
          <a:xfrm>
            <a:off x="5523213" y="2734498"/>
            <a:ext cx="92731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merk</a:t>
            </a:r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EA1B293-4888-27D1-A9F4-57723914339F}"/>
              </a:ext>
            </a:extLst>
          </p:cNvPr>
          <p:cNvSpPr txBox="1"/>
          <p:nvPr/>
        </p:nvSpPr>
        <p:spPr>
          <a:xfrm>
            <a:off x="6542722" y="2734498"/>
            <a:ext cx="111017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kassabon</a:t>
            </a:r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25A1A82-8E98-5AF4-F2D6-4C279C73C3AB}"/>
              </a:ext>
            </a:extLst>
          </p:cNvPr>
          <p:cNvSpPr txBox="1"/>
          <p:nvPr/>
        </p:nvSpPr>
        <p:spPr>
          <a:xfrm>
            <a:off x="7745095" y="2734498"/>
            <a:ext cx="13975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sluikreclame</a:t>
            </a:r>
            <a:endParaRPr lang="nl-NL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F0B5B6B-51AC-7285-B07E-1CFB459BB772}"/>
              </a:ext>
            </a:extLst>
          </p:cNvPr>
          <p:cNvSpPr txBox="1"/>
          <p:nvPr/>
        </p:nvSpPr>
        <p:spPr>
          <a:xfrm>
            <a:off x="9234852" y="2734498"/>
            <a:ext cx="144981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abonnement</a:t>
            </a:r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E80F34B-E1F6-12AA-846E-84217D57998D}"/>
              </a:ext>
            </a:extLst>
          </p:cNvPr>
          <p:cNvSpPr txBox="1"/>
          <p:nvPr/>
        </p:nvSpPr>
        <p:spPr>
          <a:xfrm>
            <a:off x="1058650" y="3185587"/>
            <a:ext cx="7048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rente</a:t>
            </a:r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B3ECF862-AD74-C5FA-7B93-8CEDABB97549}"/>
              </a:ext>
            </a:extLst>
          </p:cNvPr>
          <p:cNvSpPr txBox="1"/>
          <p:nvPr/>
        </p:nvSpPr>
        <p:spPr>
          <a:xfrm>
            <a:off x="1861761" y="3185587"/>
            <a:ext cx="11293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bezorgen</a:t>
            </a:r>
            <a:endParaRPr lang="nl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6FC45752-A2FF-2860-0144-64F5F79E7FA8}"/>
              </a:ext>
            </a:extLst>
          </p:cNvPr>
          <p:cNvSpPr txBox="1"/>
          <p:nvPr/>
        </p:nvSpPr>
        <p:spPr>
          <a:xfrm>
            <a:off x="3089415" y="3185587"/>
            <a:ext cx="11293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huismerk</a:t>
            </a:r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4E1FB3DE-7470-EC57-E83A-642A71F736CB}"/>
              </a:ext>
            </a:extLst>
          </p:cNvPr>
          <p:cNvSpPr txBox="1"/>
          <p:nvPr/>
        </p:nvSpPr>
        <p:spPr>
          <a:xfrm>
            <a:off x="4317069" y="3185587"/>
            <a:ext cx="98568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garantie</a:t>
            </a:r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837691B-D378-8727-5E95-9ED775E887DA}"/>
              </a:ext>
            </a:extLst>
          </p:cNvPr>
          <p:cNvSpPr txBox="1"/>
          <p:nvPr/>
        </p:nvSpPr>
        <p:spPr>
          <a:xfrm>
            <a:off x="5401032" y="3185587"/>
            <a:ext cx="8093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pinpas</a:t>
            </a:r>
            <a:endParaRPr lang="nl-NL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CA40B91-5A51-1326-7B65-134FD48EE4F7}"/>
              </a:ext>
            </a:extLst>
          </p:cNvPr>
          <p:cNvSpPr txBox="1"/>
          <p:nvPr/>
        </p:nvSpPr>
        <p:spPr>
          <a:xfrm>
            <a:off x="6308646" y="3185587"/>
            <a:ext cx="156045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spaarrekening</a:t>
            </a:r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C905894-4628-0EBB-B1EB-CCD4AB091C83}"/>
              </a:ext>
            </a:extLst>
          </p:cNvPr>
          <p:cNvSpPr txBox="1"/>
          <p:nvPr/>
        </p:nvSpPr>
        <p:spPr>
          <a:xfrm>
            <a:off x="7967375" y="3185587"/>
            <a:ext cx="11692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keurmerk</a:t>
            </a:r>
            <a:endParaRPr lang="nl-NL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08FDB5C0-B5D2-9206-630A-2A534D4BDFDD}"/>
              </a:ext>
            </a:extLst>
          </p:cNvPr>
          <p:cNvSpPr txBox="1"/>
          <p:nvPr/>
        </p:nvSpPr>
        <p:spPr>
          <a:xfrm>
            <a:off x="9234852" y="3185587"/>
            <a:ext cx="11692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1800"/>
              <a:t>termijnen</a:t>
            </a:r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2249903-7856-9A94-73C9-6A357EC4D615}"/>
              </a:ext>
            </a:extLst>
          </p:cNvPr>
          <p:cNvSpPr txBox="1"/>
          <p:nvPr/>
        </p:nvSpPr>
        <p:spPr>
          <a:xfrm>
            <a:off x="5260756" y="3742513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bezorgen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BEE7B0A-9F76-317D-C79D-55E24AFBED52}"/>
              </a:ext>
            </a:extLst>
          </p:cNvPr>
          <p:cNvSpPr txBox="1"/>
          <p:nvPr/>
        </p:nvSpPr>
        <p:spPr>
          <a:xfrm>
            <a:off x="2328145" y="4121336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termijnen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D42D052-6FE3-FA17-8889-C4A7C51A017E}"/>
              </a:ext>
            </a:extLst>
          </p:cNvPr>
          <p:cNvSpPr txBox="1"/>
          <p:nvPr/>
        </p:nvSpPr>
        <p:spPr>
          <a:xfrm>
            <a:off x="1812162" y="4487096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abonnement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74B8CC11-59A2-10F6-D684-BE9FAEEC2441}"/>
              </a:ext>
            </a:extLst>
          </p:cNvPr>
          <p:cNvSpPr txBox="1"/>
          <p:nvPr/>
        </p:nvSpPr>
        <p:spPr>
          <a:xfrm>
            <a:off x="6958928" y="4852856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kassabon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0F3C0B5E-B3D5-0AB8-8C46-406F136AD9D0}"/>
              </a:ext>
            </a:extLst>
          </p:cNvPr>
          <p:cNvSpPr txBox="1"/>
          <p:nvPr/>
        </p:nvSpPr>
        <p:spPr>
          <a:xfrm>
            <a:off x="4490048" y="5218616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merk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B8617753-E7FE-39FF-6712-B700313D0465}"/>
              </a:ext>
            </a:extLst>
          </p:cNvPr>
          <p:cNvSpPr txBox="1"/>
          <p:nvPr/>
        </p:nvSpPr>
        <p:spPr>
          <a:xfrm>
            <a:off x="5025625" y="5603970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huismerk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768750C0-2FF2-2658-E5B3-E241EDC2C20E}"/>
              </a:ext>
            </a:extLst>
          </p:cNvPr>
          <p:cNvSpPr txBox="1"/>
          <p:nvPr/>
        </p:nvSpPr>
        <p:spPr>
          <a:xfrm>
            <a:off x="1028391" y="5969730"/>
            <a:ext cx="210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Sluikreclame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4E4E641E-0734-8D85-C7CB-A820C92B93FE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36160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495C16CB-50C8-114C-CF54-83B7998AEB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7</a:t>
            </a:r>
          </a:p>
        </p:txBody>
      </p:sp>
      <p:sp>
        <p:nvSpPr>
          <p:cNvPr id="8" name="Ondertitel 1">
            <a:extLst>
              <a:ext uri="{FF2B5EF4-FFF2-40B4-BE49-F238E27FC236}">
                <a16:creationId xmlns:a16="http://schemas.microsoft.com/office/drawing/2014/main" id="{77D33631-596C-F652-6B51-5731E70C9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366127" cy="3490462"/>
          </a:xfrm>
        </p:spPr>
        <p:txBody>
          <a:bodyPr>
            <a:normAutofit/>
          </a:bodyPr>
          <a:lstStyle/>
          <a:p>
            <a:r>
              <a:rPr lang="nl-NL" sz="2000"/>
              <a:t>Zet kruisjes bij de manieren waarop je kunt betalen in een winkel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B861E4A-BD58-1B85-1E20-4EB49F2EDBE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9EA61553-5EDF-1D0C-5373-51885F6ED5F2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ZOEK BIJ ELKAAR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8E782CD4-BC26-AAAB-67A1-9FE124650FA9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1C0B47D-7EF8-831E-80C4-83746C11D994}"/>
              </a:ext>
            </a:extLst>
          </p:cNvPr>
          <p:cNvSpPr txBox="1"/>
          <p:nvPr/>
        </p:nvSpPr>
        <p:spPr>
          <a:xfrm>
            <a:off x="1075645" y="2831002"/>
            <a:ext cx="38151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1600"/>
              <a:t>Als je meer geld van je bankrekening hebt gehaald dan erop staat.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38EB9B2-9AEB-244B-2202-3B4B4572E868}"/>
              </a:ext>
            </a:extLst>
          </p:cNvPr>
          <p:cNvSpPr txBox="1"/>
          <p:nvPr/>
        </p:nvSpPr>
        <p:spPr>
          <a:xfrm>
            <a:off x="1075645" y="3528845"/>
            <a:ext cx="38151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Geld dat je extra moet betalen als je geld hebt geleend bij de bank.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2261A4D-C891-9C37-1CD2-3AD6C101ACF1}"/>
              </a:ext>
            </a:extLst>
          </p:cNvPr>
          <p:cNvSpPr txBox="1"/>
          <p:nvPr/>
        </p:nvSpPr>
        <p:spPr>
          <a:xfrm>
            <a:off x="1075645" y="4226688"/>
            <a:ext cx="38151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Een lening voor een huis.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71EB344-B43D-635E-2134-56F167C50238}"/>
              </a:ext>
            </a:extLst>
          </p:cNvPr>
          <p:cNvSpPr txBox="1"/>
          <p:nvPr/>
        </p:nvSpPr>
        <p:spPr>
          <a:xfrm>
            <a:off x="1075645" y="4678310"/>
            <a:ext cx="38151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Geld dat je extra betaalt, maar dat je weer terugkrijgt als je de verpakking inlevert.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BBC6D6D-A547-26DA-7BBE-CD23B055641B}"/>
              </a:ext>
            </a:extLst>
          </p:cNvPr>
          <p:cNvSpPr txBox="1"/>
          <p:nvPr/>
        </p:nvSpPr>
        <p:spPr>
          <a:xfrm>
            <a:off x="1075645" y="5376153"/>
            <a:ext cx="38151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Steeds een beetje geld wegzetten om een bepaald bedrag bij elkaar te krijgen.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5127D9D-909F-4B18-79BE-5B25E888643D}"/>
              </a:ext>
            </a:extLst>
          </p:cNvPr>
          <p:cNvSpPr txBox="1"/>
          <p:nvPr/>
        </p:nvSpPr>
        <p:spPr>
          <a:xfrm>
            <a:off x="1075645" y="6073997"/>
            <a:ext cx="38151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Het geld dat je krijgt of verdient.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2C289D6-0782-1F22-A020-02F3C56FA6FC}"/>
              </a:ext>
            </a:extLst>
          </p:cNvPr>
          <p:cNvSpPr txBox="1"/>
          <p:nvPr/>
        </p:nvSpPr>
        <p:spPr>
          <a:xfrm>
            <a:off x="9122366" y="3190291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sparen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F98F5380-3935-9939-AD09-87A714996BC5}"/>
              </a:ext>
            </a:extLst>
          </p:cNvPr>
          <p:cNvSpPr txBox="1"/>
          <p:nvPr/>
        </p:nvSpPr>
        <p:spPr>
          <a:xfrm>
            <a:off x="9122366" y="3716724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rente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4BFACC2-1A6C-49E1-7626-CDE1539E5018}"/>
              </a:ext>
            </a:extLst>
          </p:cNvPr>
          <p:cNvSpPr txBox="1"/>
          <p:nvPr/>
        </p:nvSpPr>
        <p:spPr>
          <a:xfrm>
            <a:off x="9122366" y="4243157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statiegeld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9C44D58-A0AE-4D77-424C-81F06B43394A}"/>
              </a:ext>
            </a:extLst>
          </p:cNvPr>
          <p:cNvSpPr txBox="1"/>
          <p:nvPr/>
        </p:nvSpPr>
        <p:spPr>
          <a:xfrm>
            <a:off x="9122366" y="4769590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rood staan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8B813BC-2185-8760-A5E0-11ACC2E80C23}"/>
              </a:ext>
            </a:extLst>
          </p:cNvPr>
          <p:cNvSpPr txBox="1"/>
          <p:nvPr/>
        </p:nvSpPr>
        <p:spPr>
          <a:xfrm>
            <a:off x="9122366" y="5296023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inkomsten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16701AC-835E-69C6-D25B-C3F3D765C109}"/>
              </a:ext>
            </a:extLst>
          </p:cNvPr>
          <p:cNvSpPr txBox="1"/>
          <p:nvPr/>
        </p:nvSpPr>
        <p:spPr>
          <a:xfrm>
            <a:off x="9122366" y="5822458"/>
            <a:ext cx="108625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600"/>
              <a:t>hypotheek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F25C7285-A7F2-1832-2D8D-1C1A200E4F81}"/>
              </a:ext>
            </a:extLst>
          </p:cNvPr>
          <p:cNvSpPr/>
          <p:nvPr/>
        </p:nvSpPr>
        <p:spPr>
          <a:xfrm>
            <a:off x="5007026" y="3087973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A28305B9-6B50-B449-6B5D-F84B1D59DEB1}"/>
              </a:ext>
            </a:extLst>
          </p:cNvPr>
          <p:cNvSpPr/>
          <p:nvPr/>
        </p:nvSpPr>
        <p:spPr>
          <a:xfrm>
            <a:off x="5007026" y="3781200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D285D1EA-6CE2-0DF9-1AFC-5A2919041702}"/>
              </a:ext>
            </a:extLst>
          </p:cNvPr>
          <p:cNvSpPr/>
          <p:nvPr/>
        </p:nvSpPr>
        <p:spPr>
          <a:xfrm>
            <a:off x="5007026" y="4348986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68EA081D-8FB3-7578-90D3-910A5FF90260}"/>
              </a:ext>
            </a:extLst>
          </p:cNvPr>
          <p:cNvSpPr/>
          <p:nvPr/>
        </p:nvSpPr>
        <p:spPr>
          <a:xfrm>
            <a:off x="5007026" y="4935281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CD892D2F-5FA0-D24A-4433-093DC451EA27}"/>
              </a:ext>
            </a:extLst>
          </p:cNvPr>
          <p:cNvSpPr/>
          <p:nvPr/>
        </p:nvSpPr>
        <p:spPr>
          <a:xfrm>
            <a:off x="5007026" y="5633124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B5476905-DDF9-757F-2D80-D72E5CFF8967}"/>
              </a:ext>
            </a:extLst>
          </p:cNvPr>
          <p:cNvSpPr/>
          <p:nvPr/>
        </p:nvSpPr>
        <p:spPr>
          <a:xfrm>
            <a:off x="5007026" y="6207858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868DEDCB-87E9-CA4B-4CC2-E7A411DB5F2F}"/>
              </a:ext>
            </a:extLst>
          </p:cNvPr>
          <p:cNvSpPr/>
          <p:nvPr/>
        </p:nvSpPr>
        <p:spPr>
          <a:xfrm>
            <a:off x="8955121" y="3332253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BBAF0118-4412-84D2-2D12-167403D6CC56}"/>
              </a:ext>
            </a:extLst>
          </p:cNvPr>
          <p:cNvSpPr/>
          <p:nvPr/>
        </p:nvSpPr>
        <p:spPr>
          <a:xfrm>
            <a:off x="8955121" y="3853824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1D077305-D4D0-4A8B-2C8D-6FC16F936108}"/>
              </a:ext>
            </a:extLst>
          </p:cNvPr>
          <p:cNvSpPr/>
          <p:nvPr/>
        </p:nvSpPr>
        <p:spPr>
          <a:xfrm>
            <a:off x="8955121" y="4381997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6A5F0936-37E2-233B-E98F-68C8B5F9C147}"/>
              </a:ext>
            </a:extLst>
          </p:cNvPr>
          <p:cNvSpPr/>
          <p:nvPr/>
        </p:nvSpPr>
        <p:spPr>
          <a:xfrm>
            <a:off x="8955121" y="4890364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4B049FF2-EF51-EB77-DC5A-C75D45C58F4E}"/>
              </a:ext>
            </a:extLst>
          </p:cNvPr>
          <p:cNvSpPr/>
          <p:nvPr/>
        </p:nvSpPr>
        <p:spPr>
          <a:xfrm>
            <a:off x="8955121" y="5425140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529E2EB4-848F-B0AF-7B07-8AA7A2B631F0}"/>
              </a:ext>
            </a:extLst>
          </p:cNvPr>
          <p:cNvSpPr/>
          <p:nvPr/>
        </p:nvSpPr>
        <p:spPr>
          <a:xfrm>
            <a:off x="8955121" y="5946711"/>
            <a:ext cx="70832" cy="70832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B76EA0F2-76F0-2277-ECD5-ADAE54A9CEB0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5042442" y="3120130"/>
            <a:ext cx="3923052" cy="1780607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DF799C0F-7EDF-C3EB-8CA4-1CE3809CFA35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5042442" y="3819561"/>
            <a:ext cx="3912679" cy="69679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C65F1270-A5C6-B59A-B62A-76CE2BE4C804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5042442" y="4379756"/>
            <a:ext cx="3923052" cy="157732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42A3FC93-1E46-E141-480B-FDF626522F92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042442" y="4417413"/>
            <a:ext cx="3912679" cy="55799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B43265DC-1BBB-5052-95B0-C88950189336}"/>
              </a:ext>
            </a:extLst>
          </p:cNvPr>
          <p:cNvCxnSpPr>
            <a:cxnSpLocks/>
            <a:endCxn id="35" idx="3"/>
          </p:cNvCxnSpPr>
          <p:nvPr/>
        </p:nvCxnSpPr>
        <p:spPr>
          <a:xfrm flipV="1">
            <a:off x="5042442" y="3392712"/>
            <a:ext cx="3923052" cy="228159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31C86F04-33C6-D5A6-59FB-51D3358D1A20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5042442" y="5460556"/>
            <a:ext cx="3912679" cy="783998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el 2">
            <a:extLst>
              <a:ext uri="{FF2B5EF4-FFF2-40B4-BE49-F238E27FC236}">
                <a16:creationId xmlns:a16="http://schemas.microsoft.com/office/drawing/2014/main" id="{18149B2A-3BA5-B872-9E45-20BA50CA5FE5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24820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papier, tas, accessoire&#10;&#10;Door AI gegenereerde inhoud is mogelijk onjuist.">
            <a:extLst>
              <a:ext uri="{FF2B5EF4-FFF2-40B4-BE49-F238E27FC236}">
                <a16:creationId xmlns:a16="http://schemas.microsoft.com/office/drawing/2014/main" id="{2E88F087-A50E-AAF6-A269-67DE893F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053" y="1582511"/>
            <a:ext cx="7772400" cy="5480538"/>
          </a:xfrm>
          <a:prstGeom prst="rect">
            <a:avLst/>
          </a:prstGeom>
        </p:spPr>
      </p:pic>
      <p:sp>
        <p:nvSpPr>
          <p:cNvPr id="20" name="Ondertitel 1">
            <a:extLst>
              <a:ext uri="{FF2B5EF4-FFF2-40B4-BE49-F238E27FC236}">
                <a16:creationId xmlns:a16="http://schemas.microsoft.com/office/drawing/2014/main" id="{8C0BFB05-9F28-44A6-A5DA-03C3A1C7AA7A}"/>
              </a:ext>
            </a:extLst>
          </p:cNvPr>
          <p:cNvSpPr txBox="1">
            <a:spLocks/>
          </p:cNvSpPr>
          <p:nvPr/>
        </p:nvSpPr>
        <p:spPr>
          <a:xfrm>
            <a:off x="959369" y="2406643"/>
            <a:ext cx="10366127" cy="349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Lees de zin en kies het beste antwoord.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/>
              <a:t>Als je even wat extra geld nodig hebt, kun je het beste: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</a:t>
            </a:r>
            <a:r>
              <a:rPr lang="nl-NL" sz="2000"/>
              <a:t>Een lot kopen van een loterij en hopen dat je wint.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 </a:t>
            </a:r>
            <a:r>
              <a:rPr lang="nl-NL" sz="2000"/>
              <a:t>Klusjes doen om wat extra geld te verdienen.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3DA4DBC4-E419-C249-6E5B-451AEBB7D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8a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D6E0856-1F47-02E8-CAA6-0D700DC296DA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63CC479-23DC-0769-D186-02966055BDCA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WAT KUN JE HET BESTE DOEN?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EEC5B008-F82C-6141-8E4A-FF9BC6F4BF46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8A8AE49-0C89-8BD7-075C-0E5EC0D8EA64}"/>
              </a:ext>
            </a:extLst>
          </p:cNvPr>
          <p:cNvSpPr/>
          <p:nvPr/>
        </p:nvSpPr>
        <p:spPr>
          <a:xfrm>
            <a:off x="1058091" y="3599830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8FB8BAC-6C3A-7F98-440C-0EA41BC1EE50}"/>
              </a:ext>
            </a:extLst>
          </p:cNvPr>
          <p:cNvSpPr/>
          <p:nvPr/>
        </p:nvSpPr>
        <p:spPr>
          <a:xfrm>
            <a:off x="1058091" y="422684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1AE6B5F-2F0D-31B6-C3FC-7818CD1A8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0" y="4233332"/>
            <a:ext cx="275541" cy="28678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9FC10B65-1DC1-20B2-82C2-62058435AC6D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411976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092411C-4AF9-FA61-FD6B-975F953DD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13" y="1250566"/>
            <a:ext cx="11177943" cy="4761127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D5028486-D822-3CA3-8F7F-D97F4E69800C}"/>
              </a:ext>
            </a:extLst>
          </p:cNvPr>
          <p:cNvSpPr txBox="1">
            <a:spLocks/>
          </p:cNvSpPr>
          <p:nvPr/>
        </p:nvSpPr>
        <p:spPr>
          <a:xfrm rot="21408092">
            <a:off x="2016682" y="3239990"/>
            <a:ext cx="2511916" cy="69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GELD IS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6A65D217-1989-F2E0-4638-8678D5F049F1}"/>
              </a:ext>
            </a:extLst>
          </p:cNvPr>
          <p:cNvSpPr txBox="1">
            <a:spLocks/>
          </p:cNvSpPr>
          <p:nvPr/>
        </p:nvSpPr>
        <p:spPr>
          <a:xfrm rot="179421">
            <a:off x="1273124" y="4005670"/>
            <a:ext cx="4386849" cy="69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lIns="108000" tIns="72000" rIns="10800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MAAR PAPIER!</a:t>
            </a:r>
          </a:p>
        </p:txBody>
      </p:sp>
      <p:sp>
        <p:nvSpPr>
          <p:cNvPr id="14" name="Ondertitel 5">
            <a:extLst>
              <a:ext uri="{FF2B5EF4-FFF2-40B4-BE49-F238E27FC236}">
                <a16:creationId xmlns:a16="http://schemas.microsoft.com/office/drawing/2014/main" id="{9BB21667-85AB-B98C-20A8-DED05B9F40C0}"/>
              </a:ext>
            </a:extLst>
          </p:cNvPr>
          <p:cNvSpPr txBox="1">
            <a:spLocks/>
          </p:cNvSpPr>
          <p:nvPr/>
        </p:nvSpPr>
        <p:spPr>
          <a:xfrm>
            <a:off x="556436" y="2620914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3001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WAAROM HEEFT GELD </a:t>
            </a:r>
            <a:b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TOCH WAARDE, OOK AL IS </a:t>
            </a:r>
            <a:b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HET MAAR PAPIER?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1218B0BC-356E-4D17-DFC9-9EF5FE886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</p:spTree>
    <p:extLst>
      <p:ext uri="{BB962C8B-B14F-4D97-AF65-F5344CB8AC3E}">
        <p14:creationId xmlns:p14="http://schemas.microsoft.com/office/powerpoint/2010/main" val="8241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unt, Bewaardozen voor voeding, Weckpot, overdekt&#10;&#10;Door AI gegenereerde inhoud is mogelijk onjuist.">
            <a:extLst>
              <a:ext uri="{FF2B5EF4-FFF2-40B4-BE49-F238E27FC236}">
                <a16:creationId xmlns:a16="http://schemas.microsoft.com/office/drawing/2014/main" id="{7A118CF0-AB02-B390-E6A7-778F3078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692" y="2768251"/>
            <a:ext cx="2861031" cy="4887595"/>
          </a:xfrm>
          <a:prstGeom prst="rect">
            <a:avLst/>
          </a:prstGeom>
        </p:spPr>
      </p:pic>
      <p:sp>
        <p:nvSpPr>
          <p:cNvPr id="20" name="Ondertitel 1">
            <a:extLst>
              <a:ext uri="{FF2B5EF4-FFF2-40B4-BE49-F238E27FC236}">
                <a16:creationId xmlns:a16="http://schemas.microsoft.com/office/drawing/2014/main" id="{8C0BFB05-9F28-44A6-A5DA-03C3A1C7AA7A}"/>
              </a:ext>
            </a:extLst>
          </p:cNvPr>
          <p:cNvSpPr txBox="1">
            <a:spLocks/>
          </p:cNvSpPr>
          <p:nvPr/>
        </p:nvSpPr>
        <p:spPr>
          <a:xfrm>
            <a:off x="959369" y="2406643"/>
            <a:ext cx="10366127" cy="349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Lees de zin en kies het beste antwoord.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/>
              <a:t>Je wilt graag een mooi cadeau kopen voor een vriend, maar je bent blut. Dus ga je: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</a:t>
            </a:r>
            <a:r>
              <a:rPr lang="nl-NL" sz="2000"/>
              <a:t>Een tijdje niets uitgeven en zakgeld sparen.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 </a:t>
            </a:r>
            <a:r>
              <a:rPr lang="nl-NL" sz="2000"/>
              <a:t>Een YouTube-kanaal beginnen met veel abonnees.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3DA4DBC4-E419-C249-6E5B-451AEBB7D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8b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D6E0856-1F47-02E8-CAA6-0D700DC296DA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63CC479-23DC-0769-D186-02966055BDCA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WAT KUN JE HET BESTE DOEN?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EEC5B008-F82C-6141-8E4A-FF9BC6F4BF46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8A8AE49-0C89-8BD7-075C-0E5EC0D8EA64}"/>
              </a:ext>
            </a:extLst>
          </p:cNvPr>
          <p:cNvSpPr/>
          <p:nvPr/>
        </p:nvSpPr>
        <p:spPr>
          <a:xfrm>
            <a:off x="1058091" y="3599830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8FB8BAC-6C3A-7F98-440C-0EA41BC1EE50}"/>
              </a:ext>
            </a:extLst>
          </p:cNvPr>
          <p:cNvSpPr/>
          <p:nvPr/>
        </p:nvSpPr>
        <p:spPr>
          <a:xfrm>
            <a:off x="1058091" y="422684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1AE6B5F-2F0D-31B6-C3FC-7818CD1A8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0" y="3612800"/>
            <a:ext cx="275541" cy="28678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0C6C4A37-D3C6-8889-376B-46964CFBA5A9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29188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persoon, nagel, Patroon (modeontwerpen), papier&#10;&#10;Door AI gegenereerde inhoud is mogelijk onjuist.">
            <a:extLst>
              <a:ext uri="{FF2B5EF4-FFF2-40B4-BE49-F238E27FC236}">
                <a16:creationId xmlns:a16="http://schemas.microsoft.com/office/drawing/2014/main" id="{5A9A4665-2859-0CB0-3793-276D59B8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187" y="-43332"/>
            <a:ext cx="2705100" cy="3060210"/>
          </a:xfrm>
          <a:prstGeom prst="rect">
            <a:avLst/>
          </a:prstGeom>
        </p:spPr>
      </p:pic>
      <p:sp>
        <p:nvSpPr>
          <p:cNvPr id="20" name="Ondertitel 1">
            <a:extLst>
              <a:ext uri="{FF2B5EF4-FFF2-40B4-BE49-F238E27FC236}">
                <a16:creationId xmlns:a16="http://schemas.microsoft.com/office/drawing/2014/main" id="{8C0BFB05-9F28-44A6-A5DA-03C3A1C7AA7A}"/>
              </a:ext>
            </a:extLst>
          </p:cNvPr>
          <p:cNvSpPr txBox="1">
            <a:spLocks/>
          </p:cNvSpPr>
          <p:nvPr/>
        </p:nvSpPr>
        <p:spPr>
          <a:xfrm>
            <a:off x="959369" y="2406643"/>
            <a:ext cx="10366127" cy="349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/>
              <a:t>Lees de zin en kies het beste antwoord.</a:t>
            </a:r>
          </a:p>
          <a:p>
            <a:pPr>
              <a:lnSpc>
                <a:spcPts val="975"/>
              </a:lnSpc>
            </a:pPr>
            <a:endParaRPr lang="nl-NL" sz="2000"/>
          </a:p>
          <a:p>
            <a:pPr>
              <a:lnSpc>
                <a:spcPts val="975"/>
              </a:lnSpc>
            </a:pPr>
            <a:r>
              <a:rPr lang="nl-NL" sz="2000"/>
              <a:t>Je wilt graag meer geld hebben om leuke dingen te doen. Dat doe je door: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</a:t>
            </a:r>
            <a:r>
              <a:rPr lang="nl-NL" sz="2000"/>
              <a:t>Het zoeken van een bijbaantje.</a:t>
            </a:r>
          </a:p>
          <a:p>
            <a:pPr>
              <a:lnSpc>
                <a:spcPts val="975"/>
              </a:lnSpc>
            </a:pPr>
            <a:r>
              <a:rPr lang="el-GR" sz="2000">
                <a:solidFill>
                  <a:srgbClr val="00A1E3"/>
                </a:solidFill>
              </a:rPr>
              <a:t> </a:t>
            </a:r>
            <a:endParaRPr lang="nl-NL" sz="2000">
              <a:solidFill>
                <a:srgbClr val="00A1E3"/>
              </a:solidFill>
            </a:endParaRPr>
          </a:p>
          <a:p>
            <a:pPr>
              <a:lnSpc>
                <a:spcPts val="975"/>
              </a:lnSpc>
            </a:pPr>
            <a:br>
              <a:rPr lang="el-GR" sz="2000">
                <a:solidFill>
                  <a:srgbClr val="00A1E3"/>
                </a:solidFill>
              </a:rPr>
            </a:br>
            <a:r>
              <a:rPr lang="nl-NL" sz="2000">
                <a:solidFill>
                  <a:srgbClr val="00A1E3"/>
                </a:solidFill>
              </a:rPr>
              <a:t>          </a:t>
            </a:r>
            <a:r>
              <a:rPr lang="nl-NL" sz="2000"/>
              <a:t>Een bedrijfje op te zetten en spullen te verkopen via een webwinkel.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3DA4DBC4-E419-C249-6E5B-451AEBB7D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/>
              <a:t>VRAAG 8c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D6E0856-1F47-02E8-CAA6-0D700DC296DA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63CC479-23DC-0769-D186-02966055BDCA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WAT KUN JE HET BESTE DOEN?</a:t>
            </a:r>
          </a:p>
        </p:txBody>
      </p:sp>
      <p:sp>
        <p:nvSpPr>
          <p:cNvPr id="14" name="Rechthoek met diagonaal twee afgeronde hoeken 13">
            <a:extLst>
              <a:ext uri="{FF2B5EF4-FFF2-40B4-BE49-F238E27FC236}">
                <a16:creationId xmlns:a16="http://schemas.microsoft.com/office/drawing/2014/main" id="{EEC5B008-F82C-6141-8E4A-FF9BC6F4BF46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8A8AE49-0C89-8BD7-075C-0E5EC0D8EA64}"/>
              </a:ext>
            </a:extLst>
          </p:cNvPr>
          <p:cNvSpPr/>
          <p:nvPr/>
        </p:nvSpPr>
        <p:spPr>
          <a:xfrm>
            <a:off x="1058091" y="3599830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8FB8BAC-6C3A-7F98-440C-0EA41BC1EE50}"/>
              </a:ext>
            </a:extLst>
          </p:cNvPr>
          <p:cNvSpPr/>
          <p:nvPr/>
        </p:nvSpPr>
        <p:spPr>
          <a:xfrm>
            <a:off x="1058091" y="422684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1AE6B5F-2F0D-31B6-C3FC-7818CD1A8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0" y="3606315"/>
            <a:ext cx="275541" cy="28678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B81A0CBA-D6A8-B190-9979-6F9F72C968A4}"/>
              </a:ext>
            </a:extLst>
          </p:cNvPr>
          <p:cNvSpPr txBox="1">
            <a:spLocks/>
          </p:cNvSpPr>
          <p:nvPr/>
        </p:nvSpPr>
        <p:spPr>
          <a:xfrm rot="-60000">
            <a:off x="561235" y="547278"/>
            <a:ext cx="8782069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TIJD VOOR HET GELDEXAMEN</a:t>
            </a:r>
          </a:p>
        </p:txBody>
      </p:sp>
    </p:spTree>
    <p:extLst>
      <p:ext uri="{BB962C8B-B14F-4D97-AF65-F5344CB8AC3E}">
        <p14:creationId xmlns:p14="http://schemas.microsoft.com/office/powerpoint/2010/main" val="41037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5C769D-DA25-3F15-74D3-D7B145F8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986">
            <a:off x="7324230" y="1502009"/>
            <a:ext cx="3125461" cy="4440056"/>
          </a:xfrm>
          <a:prstGeom prst="rect">
            <a:avLst/>
          </a:prstGeom>
          <a:effectLst>
            <a:outerShdw blurRad="171189" dist="137217" dir="2700000" sx="99084" sy="99084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2E31198-0E14-2C27-748A-547D4B7A5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23" y="0"/>
            <a:ext cx="8159851" cy="7444075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7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2CC71F-6240-F747-BFDE-D38790A285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069" y="5278876"/>
            <a:ext cx="1134083" cy="1134083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F5EE4B95-17D8-5AF7-5C5F-215C255343D0}"/>
              </a:ext>
            </a:extLst>
          </p:cNvPr>
          <p:cNvSpPr txBox="1">
            <a:spLocks/>
          </p:cNvSpPr>
          <p:nvPr/>
        </p:nvSpPr>
        <p:spPr>
          <a:xfrm rot="-60000">
            <a:off x="549038" y="527800"/>
            <a:ext cx="9290385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108000" tIns="72000" rIns="10800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DE WAARDE VAN GELD KENNEN</a:t>
            </a:r>
          </a:p>
        </p:txBody>
      </p:sp>
      <p:pic>
        <p:nvPicPr>
          <p:cNvPr id="2" name="Onlinemedia 5" descr="Groep 6 De geschiedenis van het geld">
            <a:hlinkClick r:id="" action="ppaction://media"/>
            <a:extLst>
              <a:ext uri="{FF2B5EF4-FFF2-40B4-BE49-F238E27FC236}">
                <a16:creationId xmlns:a16="http://schemas.microsoft.com/office/drawing/2014/main" id="{33293402-CBD1-0CBC-A698-FF071BB922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86000" y="2186724"/>
            <a:ext cx="7620000" cy="4305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D329E8-DB37-E7BA-09CD-C2EC1D744010}"/>
              </a:ext>
            </a:extLst>
          </p:cNvPr>
          <p:cNvSpPr txBox="1">
            <a:spLocks/>
          </p:cNvSpPr>
          <p:nvPr/>
        </p:nvSpPr>
        <p:spPr>
          <a:xfrm>
            <a:off x="555968" y="1450800"/>
            <a:ext cx="6928790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GESCHIEDENIS VAN HET GELD</a:t>
            </a:r>
          </a:p>
        </p:txBody>
      </p:sp>
    </p:spTree>
    <p:extLst>
      <p:ext uri="{BB962C8B-B14F-4D97-AF65-F5344CB8AC3E}">
        <p14:creationId xmlns:p14="http://schemas.microsoft.com/office/powerpoint/2010/main" val="29379208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94E27D8-B1A1-E972-E5A2-30C1530DE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0" y="2210909"/>
            <a:ext cx="10974609" cy="599748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CDE8EFC4-0CB6-1336-0A5B-73C93A2C4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966" y="3419159"/>
            <a:ext cx="10974617" cy="2376950"/>
          </a:xfrm>
          <a:prstGeom prst="round2DiagRect">
            <a:avLst/>
          </a:prstGeom>
          <a:ln w="38100">
            <a:solidFill>
              <a:srgbClr val="E30018"/>
            </a:solidFill>
          </a:ln>
        </p:spPr>
        <p:txBody>
          <a:bodyPr anchor="ctr">
            <a:normAutofit/>
          </a:bodyPr>
          <a:lstStyle/>
          <a:p>
            <a:r>
              <a:rPr lang="nl-NL" sz="4400" b="1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 RIJK ZIJN IS FIJN!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50E9288F-86A1-996B-23B9-6C83C1C9C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221BA3D-0494-9A5C-A207-8C74576E0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667" y="1154623"/>
            <a:ext cx="2848121" cy="59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pic>
        <p:nvPicPr>
          <p:cNvPr id="3" name="Onlinemedia 1" descr="Melissima groeit op in armoede en durft daarover te praten">
            <a:hlinkClick r:id="" action="ppaction://media"/>
            <a:extLst>
              <a:ext uri="{FF2B5EF4-FFF2-40B4-BE49-F238E27FC236}">
                <a16:creationId xmlns:a16="http://schemas.microsoft.com/office/drawing/2014/main" id="{05166062-013B-8A10-7D49-C10CF1EB5E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86000" y="2186723"/>
            <a:ext cx="7620000" cy="4305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51ACC61-D6E4-2B65-F89A-4312045A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736B3BE5-2E83-926F-CB2E-5217F979F73D}"/>
              </a:ext>
            </a:extLst>
          </p:cNvPr>
          <p:cNvSpPr txBox="1">
            <a:spLocks/>
          </p:cNvSpPr>
          <p:nvPr/>
        </p:nvSpPr>
        <p:spPr>
          <a:xfrm>
            <a:off x="555967" y="1450800"/>
            <a:ext cx="4875931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NIET IEDEREEN IS RIJK</a:t>
            </a:r>
          </a:p>
        </p:txBody>
      </p:sp>
    </p:spTree>
    <p:extLst>
      <p:ext uri="{BB962C8B-B14F-4D97-AF65-F5344CB8AC3E}">
        <p14:creationId xmlns:p14="http://schemas.microsoft.com/office/powerpoint/2010/main" val="11592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EE0BF0-5CB2-D8E5-302E-ADB0D95FE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238" y="1484315"/>
            <a:ext cx="7493000" cy="48133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346F42-787B-A1C6-0CFC-BB714EA6F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GELD TELLEN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01F34B-8518-DCE8-3158-4129E5B6FF85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B4DBEB0-CF88-B2E9-557A-269F5B610F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/>
              <a:t>DE WAARDE VAN GELD KENNEN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4DE563-2542-9150-0069-20C71CC825AA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/>
              <a:t>WERKBOEK PAGINA 4</a:t>
            </a:r>
          </a:p>
        </p:txBody>
      </p:sp>
      <p:pic>
        <p:nvPicPr>
          <p:cNvPr id="13" name="Afbeelding 12" descr="Afbeelding met schermopname&#10;&#10;Automatisch gegenereerde beschrijving">
            <a:extLst>
              <a:ext uri="{FF2B5EF4-FFF2-40B4-BE49-F238E27FC236}">
                <a16:creationId xmlns:a16="http://schemas.microsoft.com/office/drawing/2014/main" id="{0636B00E-E3EE-3556-E4AE-3DC20F156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57422"/>
            <a:ext cx="7772400" cy="415260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2FAE35A-39AA-E9CF-D026-3CD13FD56E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827" y="5113790"/>
            <a:ext cx="275541" cy="286788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0A8C092-7D41-3DAC-4B42-E933FE7BE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584" y="5133245"/>
            <a:ext cx="275541" cy="28678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FEB96F29-A60A-F011-9710-B38F21252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312" y="5133245"/>
            <a:ext cx="275541" cy="28678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6BA74ED-F5C0-9C31-0245-6D8372BB7E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069" y="5139730"/>
            <a:ext cx="275541" cy="286788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01C093C-2BF0-D2C9-6EE3-E76AC6F516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282" y="5133245"/>
            <a:ext cx="275541" cy="286788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0D4B9A3-C738-4FDA-0424-5A39C154CA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524" y="5133245"/>
            <a:ext cx="275541" cy="286788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82EC9229-C75C-548A-0D9B-FC99724FF5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222" y="5133245"/>
            <a:ext cx="275541" cy="28678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37BF6A9-F593-8A9F-527B-1744FDB410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251" y="3777858"/>
            <a:ext cx="275541" cy="286788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807027DA-6098-2533-D4D9-6709581DE7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978" y="3764888"/>
            <a:ext cx="275541" cy="286788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7FC50F0F-370A-7A51-BD65-419E2677A3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6" y="3777858"/>
            <a:ext cx="275541" cy="286788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BE533ECF-9DB2-A40A-8B90-DB3E847299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38" y="3751917"/>
            <a:ext cx="275541" cy="286788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FC2001B-FB67-C527-6BDC-B1CF0024DF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51" y="3764887"/>
            <a:ext cx="275541" cy="28678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EE704E75-B97C-E975-9727-281827331E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311" y="3777857"/>
            <a:ext cx="275541" cy="28678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379742B-81FB-D042-0711-1EC01B5C51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268" y="2415985"/>
            <a:ext cx="275541" cy="286788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31F235A8-B301-B8E4-3F21-57010C65C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83" y="2415985"/>
            <a:ext cx="275541" cy="286788"/>
          </a:xfrm>
          <a:prstGeom prst="rect">
            <a:avLst/>
          </a:prstGeom>
        </p:spPr>
      </p:pic>
      <p:sp>
        <p:nvSpPr>
          <p:cNvPr id="8" name="Ondertitel 1">
            <a:extLst>
              <a:ext uri="{FF2B5EF4-FFF2-40B4-BE49-F238E27FC236}">
                <a16:creationId xmlns:a16="http://schemas.microsoft.com/office/drawing/2014/main" id="{D9E559A9-16E0-6E8E-F67C-D3A8CAD989C5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3386978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 err="1"/>
              <a:t>Amira</a:t>
            </a:r>
            <a:r>
              <a:rPr lang="nl-NL" sz="2400"/>
              <a:t> koopt een cadeau van € 17,65 voor haar vriend Cas. </a:t>
            </a:r>
          </a:p>
          <a:p>
            <a:pPr>
              <a:lnSpc>
                <a:spcPct val="100000"/>
              </a:lnSpc>
            </a:pPr>
            <a:r>
              <a:rPr lang="nl-NL" sz="2400"/>
              <a:t>Hoe kan ze zo betalen dat ze van zoveel mogelijk los geld af is?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7249949-A73C-1C92-6459-37930940A118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40B6A6"/>
                </a:solidFill>
              </a:rPr>
              <a:t>CASH VOOR CAS</a:t>
            </a:r>
          </a:p>
        </p:txBody>
      </p:sp>
      <p:sp>
        <p:nvSpPr>
          <p:cNvPr id="10" name="Rechthoek met diagonaal twee afgeronde hoeken 9">
            <a:extLst>
              <a:ext uri="{FF2B5EF4-FFF2-40B4-BE49-F238E27FC236}">
                <a16:creationId xmlns:a16="http://schemas.microsoft.com/office/drawing/2014/main" id="{684D7B16-2E10-290F-4428-726BF28BEB0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2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LDEXAMEN PROEF">
  <a:themeElements>
    <a:clrScheme name="GELDEXAM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222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LDEXAMEN PROEF" id="{0D32439E-93E8-454F-A279-0FDA00B81447}" vid="{11FC3371-9361-314F-A654-3B36BFB783F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D7929308B2804286E179A94BD298A0" ma:contentTypeVersion="19" ma:contentTypeDescription="Create a new document." ma:contentTypeScope="" ma:versionID="91b3751d0c2055de234e0ed72b8eaace">
  <xsd:schema xmlns:xsd="http://www.w3.org/2001/XMLSchema" xmlns:xs="http://www.w3.org/2001/XMLSchema" xmlns:p="http://schemas.microsoft.com/office/2006/metadata/properties" xmlns:ns2="791e8574-2266-44ca-a09a-f5124e1c5aa4" xmlns:ns3="9a6680c0-7c6c-40e9-8e3c-d580cc90fd2a" targetNamespace="http://schemas.microsoft.com/office/2006/metadata/properties" ma:root="true" ma:fieldsID="16882c273ae349d2853909b43451a7c9" ns2:_="" ns3:_="">
    <xsd:import namespace="791e8574-2266-44ca-a09a-f5124e1c5aa4"/>
    <xsd:import namespace="9a6680c0-7c6c-40e9-8e3c-d580cc90fd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e8574-2266-44ca-a09a-f5124e1c5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680c0-7c6c-40e9-8e3c-d580cc90fd2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3164c72-c6c1-4613-acf2-79d98f61dfcf}" ma:internalName="TaxCatchAll" ma:showField="CatchAllData" ma:web="9a6680c0-7c6c-40e9-8e3c-d580cc90fd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6680c0-7c6c-40e9-8e3c-d580cc90fd2a" xsi:nil="true"/>
    <lcf76f155ced4ddcb4097134ff3c332f xmlns="791e8574-2266-44ca-a09a-f5124e1c5aa4">
      <Terms xmlns="http://schemas.microsoft.com/office/infopath/2007/PartnerControls"/>
    </lcf76f155ced4ddcb4097134ff3c332f>
    <SharedWithUsers xmlns="9a6680c0-7c6c-40e9-8e3c-d580cc90fd2a">
      <UserInfo>
        <DisplayName>Spaargaren, Eline</DisplayName>
        <AccountId>88</AccountId>
        <AccountType/>
      </UserInfo>
      <UserInfo>
        <DisplayName>van Kesteren, Josine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0D6208-DBC5-4251-AC77-66A9440B37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1e8574-2266-44ca-a09a-f5124e1c5aa4"/>
    <ds:schemaRef ds:uri="9a6680c0-7c6c-40e9-8e3c-d580cc90fd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C6C8AA-2B93-47D6-93B7-96658F9083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D2B032-EFB4-424E-9CB7-8D0C952A6A24}">
  <ds:schemaRefs>
    <ds:schemaRef ds:uri="791e8574-2266-44ca-a09a-f5124e1c5aa4"/>
    <ds:schemaRef ds:uri="9a6680c0-7c6c-40e9-8e3c-d580cc90fd2a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589256c7-9946-44df-b379-51beb93fd2d9}" enabled="1" method="Privilege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3480</Words>
  <Application>Microsoft Office PowerPoint</Application>
  <PresentationFormat>Breedbeeld</PresentationFormat>
  <Paragraphs>636</Paragraphs>
  <Slides>52</Slides>
  <Notes>50</Notes>
  <HiddenSlides>1</HiddenSlides>
  <MMClips>4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64" baseType="lpstr">
      <vt:lpstr>Arial Black</vt:lpstr>
      <vt:lpstr>Times New Roman</vt:lpstr>
      <vt:lpstr>Aptos</vt:lpstr>
      <vt:lpstr>Times</vt:lpstr>
      <vt:lpstr>Corbel</vt:lpstr>
      <vt:lpstr>ITCFranklinGothicStd-BkCd</vt:lpstr>
      <vt:lpstr>Calibri</vt:lpstr>
      <vt:lpstr>Comic Sans MS</vt:lpstr>
      <vt:lpstr>Arial</vt:lpstr>
      <vt:lpstr>Montserrat Black</vt:lpstr>
      <vt:lpstr>ITCFranklinGothicStd-MdCd</vt:lpstr>
      <vt:lpstr>GELDEXAMEN PROEF</vt:lpstr>
      <vt:lpstr>PowerPoint-presentatie</vt:lpstr>
      <vt:lpstr>WAT WIL JE LIEVER?</vt:lpstr>
      <vt:lpstr>WAT WIL JE LIEVER?</vt:lpstr>
      <vt:lpstr>WAT WIL JE LIEVER?</vt:lpstr>
      <vt:lpstr>DE WAARDE VAN GELD KENNEN</vt:lpstr>
      <vt:lpstr>PowerPoint-presentatie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EINDE GASTLES 1</vt:lpstr>
      <vt:lpstr>PowerPoint-presentatie</vt:lpstr>
      <vt:lpstr>GEEF JE GELD GOED UIT</vt:lpstr>
      <vt:lpstr>GEEF JE GELD GOED UIT</vt:lpstr>
      <vt:lpstr>GEEF JE GELD GOED UIT</vt:lpstr>
      <vt:lpstr>GEEF JE GELD GOED UIT</vt:lpstr>
      <vt:lpstr>VOORUITDENKEN</vt:lpstr>
      <vt:lpstr>VOORUITDENKEN</vt:lpstr>
      <vt:lpstr>VOORUITDENKEN</vt:lpstr>
      <vt:lpstr>VOORUITDENKEN</vt:lpstr>
      <vt:lpstr>VOORUITDENKEN</vt:lpstr>
      <vt:lpstr>HOE KOM JE AAN GELD?</vt:lpstr>
      <vt:lpstr>HOE KOM JE AAN GELD?</vt:lpstr>
      <vt:lpstr>HOE KOM JE AAN GELD?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WAARDE VAN GELD</dc:title>
  <dc:subject/>
  <dc:creator>Johannes Verheijen</dc:creator>
  <cp:keywords/>
  <dc:description/>
  <cp:lastModifiedBy>Lieve de Klerk</cp:lastModifiedBy>
  <cp:revision>5</cp:revision>
  <dcterms:created xsi:type="dcterms:W3CDTF">2023-08-24T08:18:07Z</dcterms:created>
  <dcterms:modified xsi:type="dcterms:W3CDTF">2026-03-18T08:10:51Z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2023-10-10T14:09:37Z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3666468f-674f-433b-b4c9-d174fe6ba8d7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0x01010054D7929308B2804286E179A94BD298A0</vt:lpwstr>
  </property>
  <property fmtid="{D5CDD505-2E9C-101B-9397-08002B2CF9AE}" pid="10" name="MediaServiceImageTags">
    <vt:lpwstr/>
  </property>
</Properties>
</file>